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4" r:id="rId3"/>
  </p:sldMasterIdLst>
  <p:notesMasterIdLst>
    <p:notesMasterId r:id="rId16"/>
  </p:notesMasterIdLst>
  <p:sldIdLst>
    <p:sldId id="787" r:id="rId4"/>
    <p:sldId id="290" r:id="rId5"/>
    <p:sldId id="276" r:id="rId6"/>
    <p:sldId id="281" r:id="rId7"/>
    <p:sldId id="282" r:id="rId8"/>
    <p:sldId id="284" r:id="rId9"/>
    <p:sldId id="283" r:id="rId10"/>
    <p:sldId id="285" r:id="rId11"/>
    <p:sldId id="286" r:id="rId12"/>
    <p:sldId id="287" r:id="rId13"/>
    <p:sldId id="279" r:id="rId14"/>
    <p:sldId id="28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6" autoAdjust="0"/>
    <p:restoredTop sz="94660"/>
  </p:normalViewPr>
  <p:slideViewPr>
    <p:cSldViewPr snapToGrid="0">
      <p:cViewPr varScale="1">
        <p:scale>
          <a:sx n="62" d="100"/>
          <a:sy n="62" d="100"/>
        </p:scale>
        <p:origin x="79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EC5833-9CA6-450D-8227-9CA15C8BDEFA}" type="datetimeFigureOut">
              <a:rPr lang="en-US" smtClean="0"/>
              <a:t>5/20/2025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A12B53-512C-472F-AEF7-D7CDDC4596C1}" type="slidenum">
              <a:rPr lang="en-US" smtClean="0"/>
              <a:t>‹#›</a:t>
            </a:fld>
            <a:endParaRPr lang="en-US"/>
          </a:p>
        </p:txBody>
      </p:sp>
    </p:spTree>
    <p:extLst>
      <p:ext uri="{BB962C8B-B14F-4D97-AF65-F5344CB8AC3E}">
        <p14:creationId xmlns:p14="http://schemas.microsoft.com/office/powerpoint/2010/main" val="12465170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12C7BA-DD74-C91B-2B73-686CB66E06E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78B834-79EC-265C-E803-92CF2B0FA08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FE6D07-63A1-961D-F976-7FAEF70111DD}"/>
              </a:ext>
            </a:extLst>
          </p:cNvPr>
          <p:cNvSpPr>
            <a:spLocks noGrp="1"/>
          </p:cNvSpPr>
          <p:nvPr>
            <p:ph type="body" idx="1"/>
          </p:nvPr>
        </p:nvSpPr>
        <p:spPr/>
        <p:txBody>
          <a:bodyPr/>
          <a:lstStyle/>
          <a:p>
            <a:r>
              <a:rPr lang="en-US"/>
              <a:t>The purpose of NIEM is to help developers write software that correctly exchanges data at runtime.</a:t>
            </a:r>
          </a:p>
          <a:p>
            <a:r>
              <a:rPr lang="en-US"/>
              <a:t>NIEM provides a standard way to specify that exchanged data, which helps developers to understand what their code should expect or must produce.</a:t>
            </a:r>
          </a:p>
          <a:p>
            <a:r>
              <a:rPr lang="en-US"/>
              <a:t>NIEM also provides a community-agreed, reusable data model that is a starting point for those data specifications.</a:t>
            </a:r>
          </a:p>
          <a:p>
            <a:r>
              <a:rPr lang="en-US"/>
              <a:t>The result is a tradeoff between pairwise sharing arrangements – which you can't afford, there are too many pairs – and one single data model of everything for everybody – which is not feasible at any large scale.</a:t>
            </a:r>
          </a:p>
          <a:p>
            <a:endParaRPr lang="en-US"/>
          </a:p>
          <a:p>
            <a:r>
              <a:rPr lang="en-US"/>
              <a:t>BTW, we describe the shared data as a message, which makes people think of file transfer or an enterprise service bus.  NIEM does not care how that data is transferred from producer to consumer, and so NIEM works equally well for the data that is passed through an API, or for a resource posted on the web.  It is useful for a very large category of machine-to-machine data sharing.</a:t>
            </a:r>
          </a:p>
          <a:p>
            <a:endParaRPr lang="en-US"/>
          </a:p>
          <a:p>
            <a:r>
              <a:rPr lang="en-US"/>
              <a:t>Now let's talk about the new features in NIEM 6.</a:t>
            </a:r>
          </a:p>
          <a:p>
            <a:endParaRPr lang="en-US"/>
          </a:p>
        </p:txBody>
      </p:sp>
      <p:sp>
        <p:nvSpPr>
          <p:cNvPr id="4" name="Slide Number Placeholder 3">
            <a:extLst>
              <a:ext uri="{FF2B5EF4-FFF2-40B4-BE49-F238E27FC236}">
                <a16:creationId xmlns:a16="http://schemas.microsoft.com/office/drawing/2014/main" id="{61A15EB6-52A7-5883-6E2D-CEAD0E4C79CB}"/>
              </a:ext>
            </a:extLst>
          </p:cNvPr>
          <p:cNvSpPr>
            <a:spLocks noGrp="1"/>
          </p:cNvSpPr>
          <p:nvPr>
            <p:ph type="sldNum" sz="quarter" idx="5"/>
          </p:nvPr>
        </p:nvSpPr>
        <p:spPr/>
        <p:txBody>
          <a:bodyPr/>
          <a:lstStyle/>
          <a:p>
            <a:fld id="{C90088AD-C383-4E1E-A0C6-238130CC90B7}" type="slidenum">
              <a:rPr lang="en-US" smtClean="0"/>
              <a:t>2</a:t>
            </a:fld>
            <a:endParaRPr lang="en-US" dirty="0"/>
          </a:p>
        </p:txBody>
      </p:sp>
    </p:spTree>
    <p:extLst>
      <p:ext uri="{BB962C8B-B14F-4D97-AF65-F5344CB8AC3E}">
        <p14:creationId xmlns:p14="http://schemas.microsoft.com/office/powerpoint/2010/main" val="38590000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 are rewriting most of NIEM's technical specifications, including the key Naming and Design Rules. You can read the current draft and even watch the sausage being made at our github repo.</a:t>
            </a:r>
          </a:p>
        </p:txBody>
      </p:sp>
      <p:sp>
        <p:nvSpPr>
          <p:cNvPr id="4" name="Slide Number Placeholder 3"/>
          <p:cNvSpPr>
            <a:spLocks noGrp="1"/>
          </p:cNvSpPr>
          <p:nvPr>
            <p:ph type="sldNum" sz="quarter" idx="5"/>
          </p:nvPr>
        </p:nvSpPr>
        <p:spPr/>
        <p:txBody>
          <a:bodyPr/>
          <a:lstStyle/>
          <a:p>
            <a:fld id="{C90088AD-C383-4E1E-A0C6-238130CC90B7}" type="slidenum">
              <a:rPr lang="en-US" smtClean="0"/>
              <a:t>11</a:t>
            </a:fld>
            <a:endParaRPr lang="en-US" dirty="0"/>
          </a:p>
        </p:txBody>
      </p:sp>
    </p:spTree>
    <p:extLst>
      <p:ext uri="{BB962C8B-B14F-4D97-AF65-F5344CB8AC3E}">
        <p14:creationId xmlns:p14="http://schemas.microsoft.com/office/powerpoint/2010/main" val="42462427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addition to the technical specifications, NIEMOpen is also providing free and open-source software to help message designers and message developers with their work.  I'm going to give a quick demonstration of two such tools.  CMFTool is a command-line swiss army knife for working with CMF models.  API 2.0 is the provisioning back end for a collection of web services to support NIEM tool developers, and the NIEM Toolbox is a web front end to those services.</a:t>
            </a:r>
          </a:p>
        </p:txBody>
      </p:sp>
      <p:sp>
        <p:nvSpPr>
          <p:cNvPr id="4" name="Slide Number Placeholder 3"/>
          <p:cNvSpPr>
            <a:spLocks noGrp="1"/>
          </p:cNvSpPr>
          <p:nvPr>
            <p:ph type="sldNum" sz="quarter" idx="5"/>
          </p:nvPr>
        </p:nvSpPr>
        <p:spPr/>
        <p:txBody>
          <a:bodyPr/>
          <a:lstStyle/>
          <a:p>
            <a:fld id="{C90088AD-C383-4E1E-A0C6-238130CC90B7}" type="slidenum">
              <a:rPr lang="en-US" smtClean="0"/>
              <a:t>12</a:t>
            </a:fld>
            <a:endParaRPr lang="en-US" dirty="0"/>
          </a:p>
        </p:txBody>
      </p:sp>
    </p:spTree>
    <p:extLst>
      <p:ext uri="{BB962C8B-B14F-4D97-AF65-F5344CB8AC3E}">
        <p14:creationId xmlns:p14="http://schemas.microsoft.com/office/powerpoint/2010/main" val="1586944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NIEM 6.0 is a major update that adds important new capabilities, while at the same time making NIEM easier to understand and use.</a:t>
            </a:r>
          </a:p>
        </p:txBody>
      </p:sp>
      <p:sp>
        <p:nvSpPr>
          <p:cNvPr id="4" name="Slide Number Placeholder 3"/>
          <p:cNvSpPr>
            <a:spLocks noGrp="1"/>
          </p:cNvSpPr>
          <p:nvPr>
            <p:ph type="sldNum" sz="quarter" idx="5"/>
          </p:nvPr>
        </p:nvSpPr>
        <p:spPr/>
        <p:txBody>
          <a:bodyPr/>
          <a:lstStyle/>
          <a:p>
            <a:fld id="{C90088AD-C383-4E1E-A0C6-238130CC90B7}" type="slidenum">
              <a:rPr lang="en-US" smtClean="0"/>
              <a:t>3</a:t>
            </a:fld>
            <a:endParaRPr lang="en-US" dirty="0"/>
          </a:p>
        </p:txBody>
      </p:sp>
    </p:spTree>
    <p:extLst>
      <p:ext uri="{BB962C8B-B14F-4D97-AF65-F5344CB8AC3E}">
        <p14:creationId xmlns:p14="http://schemas.microsoft.com/office/powerpoint/2010/main" val="1212094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NIEM was created in the hey-day of XML data, and for some time XML was the only thing that NIEM did.  There are still plenty of people working with XML data, but JSON is now both more popular and more convenient.  NIEM 6 has an exact mapping between NIEM XML and NIEM JSON, so developers can work with either or both.</a:t>
            </a:r>
          </a:p>
        </p:txBody>
      </p:sp>
      <p:sp>
        <p:nvSpPr>
          <p:cNvPr id="4" name="Slide Number Placeholder 3"/>
          <p:cNvSpPr>
            <a:spLocks noGrp="1"/>
          </p:cNvSpPr>
          <p:nvPr>
            <p:ph type="sldNum" sz="quarter" idx="5"/>
          </p:nvPr>
        </p:nvSpPr>
        <p:spPr/>
        <p:txBody>
          <a:bodyPr/>
          <a:lstStyle/>
          <a:p>
            <a:fld id="{C90088AD-C383-4E1E-A0C6-238130CC90B7}" type="slidenum">
              <a:rPr lang="en-US" smtClean="0"/>
              <a:t>4</a:t>
            </a:fld>
            <a:endParaRPr lang="en-US" dirty="0"/>
          </a:p>
        </p:txBody>
      </p:sp>
    </p:spTree>
    <p:extLst>
      <p:ext uri="{BB962C8B-B14F-4D97-AF65-F5344CB8AC3E}">
        <p14:creationId xmlns:p14="http://schemas.microsoft.com/office/powerpoint/2010/main" val="32035569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fact, XML and JSON are not the only possibilities.  We will be able to support many equivalent formats:  YAML, Google Protobuf, Apache Avro, perhaps others.  A single translator program can convert a message between any of these.  We don't need special programming for each message format, because the message model has all the information the translator needs.</a:t>
            </a:r>
          </a:p>
        </p:txBody>
      </p:sp>
      <p:sp>
        <p:nvSpPr>
          <p:cNvPr id="4" name="Slide Number Placeholder 3"/>
          <p:cNvSpPr>
            <a:spLocks noGrp="1"/>
          </p:cNvSpPr>
          <p:nvPr>
            <p:ph type="sldNum" sz="quarter" idx="5"/>
          </p:nvPr>
        </p:nvSpPr>
        <p:spPr/>
        <p:txBody>
          <a:bodyPr/>
          <a:lstStyle/>
          <a:p>
            <a:fld id="{C90088AD-C383-4E1E-A0C6-238130CC90B7}" type="slidenum">
              <a:rPr lang="en-US" smtClean="0"/>
              <a:t>5</a:t>
            </a:fld>
            <a:endParaRPr lang="en-US" dirty="0"/>
          </a:p>
        </p:txBody>
      </p:sp>
    </p:spTree>
    <p:extLst>
      <p:ext uri="{BB962C8B-B14F-4D97-AF65-F5344CB8AC3E}">
        <p14:creationId xmlns:p14="http://schemas.microsoft.com/office/powerpoint/2010/main" val="23040167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Those message models have always been expressed in XML Schema, which works pretty well for XML applications, but for JSON or anything else, not so good.  So for NIEM 6 we developed our own model of the information that goes into a message model.  The NIEM implementation of that meta-model is called the Common Model Format, or CMF.</a:t>
            </a:r>
          </a:p>
        </p:txBody>
      </p:sp>
      <p:sp>
        <p:nvSpPr>
          <p:cNvPr id="4" name="Slide Number Placeholder 3"/>
          <p:cNvSpPr>
            <a:spLocks noGrp="1"/>
          </p:cNvSpPr>
          <p:nvPr>
            <p:ph type="sldNum" sz="quarter" idx="5"/>
          </p:nvPr>
        </p:nvSpPr>
        <p:spPr/>
        <p:txBody>
          <a:bodyPr/>
          <a:lstStyle/>
          <a:p>
            <a:fld id="{C90088AD-C383-4E1E-A0C6-238130CC90B7}" type="slidenum">
              <a:rPr lang="en-US" smtClean="0"/>
              <a:t>6</a:t>
            </a:fld>
            <a:endParaRPr lang="en-US" dirty="0"/>
          </a:p>
        </p:txBody>
      </p:sp>
    </p:spTree>
    <p:extLst>
      <p:ext uri="{BB962C8B-B14F-4D97-AF65-F5344CB8AC3E}">
        <p14:creationId xmlns:p14="http://schemas.microsoft.com/office/powerpoint/2010/main" val="3336055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Every NIEM data model can be represented in either XML Schema or CMF.  But getting the data model out of a schema document pile is hard.  As a tool developer, I can tell you that CMF is a lot easier to work with.</a:t>
            </a:r>
          </a:p>
        </p:txBody>
      </p:sp>
      <p:sp>
        <p:nvSpPr>
          <p:cNvPr id="4" name="Slide Number Placeholder 3"/>
          <p:cNvSpPr>
            <a:spLocks noGrp="1"/>
          </p:cNvSpPr>
          <p:nvPr>
            <p:ph type="sldNum" sz="quarter" idx="5"/>
          </p:nvPr>
        </p:nvSpPr>
        <p:spPr/>
        <p:txBody>
          <a:bodyPr/>
          <a:lstStyle/>
          <a:p>
            <a:fld id="{C90088AD-C383-4E1E-A0C6-238130CC90B7}" type="slidenum">
              <a:rPr lang="en-US" smtClean="0"/>
              <a:t>7</a:t>
            </a:fld>
            <a:endParaRPr lang="en-US" dirty="0"/>
          </a:p>
        </p:txBody>
      </p:sp>
    </p:spTree>
    <p:extLst>
      <p:ext uri="{BB962C8B-B14F-4D97-AF65-F5344CB8AC3E}">
        <p14:creationId xmlns:p14="http://schemas.microsoft.com/office/powerpoint/2010/main" val="1522873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And so CMF opens the door to things we could not do before.  We can generate JSON Schema for validating JSON messages.  We can generate simplified XML Schema that's easier to work with.  We can generate interface descriptions for other kinds of data exchange.  We can generate UML diagrams to help explain data models to people.</a:t>
            </a:r>
          </a:p>
        </p:txBody>
      </p:sp>
      <p:sp>
        <p:nvSpPr>
          <p:cNvPr id="4" name="Slide Number Placeholder 3"/>
          <p:cNvSpPr>
            <a:spLocks noGrp="1"/>
          </p:cNvSpPr>
          <p:nvPr>
            <p:ph type="sldNum" sz="quarter" idx="5"/>
          </p:nvPr>
        </p:nvSpPr>
        <p:spPr/>
        <p:txBody>
          <a:bodyPr/>
          <a:lstStyle/>
          <a:p>
            <a:fld id="{C90088AD-C383-4E1E-A0C6-238130CC90B7}" type="slidenum">
              <a:rPr lang="en-US" smtClean="0"/>
              <a:t>8</a:t>
            </a:fld>
            <a:endParaRPr lang="en-US" dirty="0"/>
          </a:p>
        </p:txBody>
      </p:sp>
    </p:spTree>
    <p:extLst>
      <p:ext uri="{BB962C8B-B14F-4D97-AF65-F5344CB8AC3E}">
        <p14:creationId xmlns:p14="http://schemas.microsoft.com/office/powerpoint/2010/main" val="8876450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Another thing we can generate is an RDF version of NIEM models and messages.  Taken together, a message plus its model forms a knowledge graph.</a:t>
            </a:r>
          </a:p>
        </p:txBody>
      </p:sp>
      <p:sp>
        <p:nvSpPr>
          <p:cNvPr id="4" name="Slide Number Placeholder 3"/>
          <p:cNvSpPr>
            <a:spLocks noGrp="1"/>
          </p:cNvSpPr>
          <p:nvPr>
            <p:ph type="sldNum" sz="quarter" idx="5"/>
          </p:nvPr>
        </p:nvSpPr>
        <p:spPr/>
        <p:txBody>
          <a:bodyPr/>
          <a:lstStyle/>
          <a:p>
            <a:fld id="{C90088AD-C383-4E1E-A0C6-238130CC90B7}" type="slidenum">
              <a:rPr lang="en-US" smtClean="0"/>
              <a:t>9</a:t>
            </a:fld>
            <a:endParaRPr lang="en-US" dirty="0"/>
          </a:p>
        </p:txBody>
      </p:sp>
    </p:spTree>
    <p:extLst>
      <p:ext uri="{BB962C8B-B14F-4D97-AF65-F5344CB8AC3E}">
        <p14:creationId xmlns:p14="http://schemas.microsoft.com/office/powerpoint/2010/main" val="27339262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Here's a picture of the result.  Knowledge graphs have applications in artificial intelligence and data fabrics and several other things.  NIEM 6 can be an on-ramp for those applications.  Most developers know nothing about knowledge graphs, and care even less... but if they use NIEM, their data will be usable by the people who do know and care.</a:t>
            </a:r>
          </a:p>
        </p:txBody>
      </p:sp>
      <p:sp>
        <p:nvSpPr>
          <p:cNvPr id="4" name="Slide Number Placeholder 3"/>
          <p:cNvSpPr>
            <a:spLocks noGrp="1"/>
          </p:cNvSpPr>
          <p:nvPr>
            <p:ph type="sldNum" sz="quarter" idx="5"/>
          </p:nvPr>
        </p:nvSpPr>
        <p:spPr/>
        <p:txBody>
          <a:bodyPr/>
          <a:lstStyle/>
          <a:p>
            <a:fld id="{C90088AD-C383-4E1E-A0C6-238130CC90B7}" type="slidenum">
              <a:rPr lang="en-US" smtClean="0"/>
              <a:t>10</a:t>
            </a:fld>
            <a:endParaRPr lang="en-US" dirty="0"/>
          </a:p>
        </p:txBody>
      </p:sp>
    </p:spTree>
    <p:extLst>
      <p:ext uri="{BB962C8B-B14F-4D97-AF65-F5344CB8AC3E}">
        <p14:creationId xmlns:p14="http://schemas.microsoft.com/office/powerpoint/2010/main" val="21707440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alpha val="93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DD480-60C9-4D9F-81CC-2C97F3B27D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449FA0-59A7-4B1E-BDA0-DA2DDEDD09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4006642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DC312-0849-4D15-AE06-0F7C4E28D3B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17EDF6C-5BE7-494E-A778-41BB1A4DC6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F28DD0-C461-4A78-A81C-ADC6ABDBA035}"/>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D04934A8-6836-4687-983E-DCFA9447B6E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51F6A98-4982-4121-8D80-A56647B0295B}"/>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2303949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3B4625-BD03-4497-A55B-7FFFA2ED850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35D439-B1EA-4B65-BB23-53CA8BEB71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1DFE51-C641-42EE-995B-4D747B105DA1}"/>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8AC64B6F-BCA0-4746-8B3B-934F7C93B6E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67CA2DE-82E5-4ACF-A01A-A4888E4CD162}"/>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3805091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alpha val="93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DD480-60C9-4D9F-81CC-2C97F3B27D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449FA0-59A7-4B1E-BDA0-DA2DDEDD09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6913235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84CD2-1625-4236-94A7-4D8AFBC03520}"/>
              </a:ext>
            </a:extLst>
          </p:cNvPr>
          <p:cNvSpPr>
            <a:spLocks noGrp="1"/>
          </p:cNvSpPr>
          <p:nvPr>
            <p:ph type="title"/>
          </p:nvPr>
        </p:nvSpPr>
        <p:spPr>
          <a:xfrm>
            <a:off x="385272" y="279119"/>
            <a:ext cx="10968527" cy="865469"/>
          </a:xfr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F0B72B75-DF6F-48A6-B06B-4BDA9FAB8D1C}"/>
              </a:ext>
            </a:extLst>
          </p:cNvPr>
          <p:cNvSpPr>
            <a:spLocks noGrp="1"/>
          </p:cNvSpPr>
          <p:nvPr>
            <p:ph idx="1"/>
          </p:nvPr>
        </p:nvSpPr>
        <p:spPr>
          <a:xfrm>
            <a:off x="385273" y="1375873"/>
            <a:ext cx="10968527" cy="4317953"/>
          </a:xfrm>
        </p:spPr>
        <p:txBody>
          <a:bodyPr/>
          <a:lstStyle>
            <a:lvl2pPr marL="803275" indent="-346075">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C843B9-7751-4F38-A776-11FF78A4FEC2}"/>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75DC7C77-93C3-4922-9A2A-04AF768D7A9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B052279-F676-45DB-95B5-E5B3E5D3C8C7}"/>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29984436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D359AF8-9835-9B43-9492-877DA16C0EE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C5195B6-FFCA-4563-B704-80ED70DFB336}"/>
              </a:ext>
            </a:extLst>
          </p:cNvPr>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1AEF8B9D-1DDB-48C8-A70B-7A241E2BDD9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C18C441-656A-4F39-9230-31CB877AF374}"/>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FB97FC0C-A468-4D87-AF65-2750B49F732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78987CC-161F-4A4C-825E-DFC222C10E1A}"/>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40212234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A03E8-1FCD-4F02-92FD-5107BE2D77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0AC093-5FF7-4C76-B17D-1BEE5AF8856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DF426DF-74E4-4A13-82A5-ACDCAAF0AE3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06EE40-E1D8-48B8-92C8-337CAA74814B}"/>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6" name="Footer Placeholder 5">
            <a:extLst>
              <a:ext uri="{FF2B5EF4-FFF2-40B4-BE49-F238E27FC236}">
                <a16:creationId xmlns:a16="http://schemas.microsoft.com/office/drawing/2014/main" id="{CD0F58FA-F26A-45E4-9E30-BBB91E1111E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8C4EFC3-1AEB-4C47-8E2C-B6A6DE5933F1}"/>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13136236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44408-C85A-4C24-8CBD-E5BD99E0E31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360562E-E1D9-4D5D-B1B9-D48CE830BA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E034791-C3E8-4BC8-BA3E-B33FD724485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48FCF5-23F5-4FB3-B68F-352F14C268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ED5093B-550D-49C0-B687-D81A9FCF9B8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A985D41-4D8A-4E56-83A0-052EEBFD55B4}"/>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8" name="Footer Placeholder 7">
            <a:extLst>
              <a:ext uri="{FF2B5EF4-FFF2-40B4-BE49-F238E27FC236}">
                <a16:creationId xmlns:a16="http://schemas.microsoft.com/office/drawing/2014/main" id="{BE0C2507-68C6-4E8E-B429-3BC8122E966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B327A39-7E53-4C3F-A958-14A9CC7F5F7C}"/>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28490566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3C874-74A6-432E-B193-3AD1259B41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AFAAA9-96CA-48A0-8D5D-CFF8205E371C}"/>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4" name="Footer Placeholder 3">
            <a:extLst>
              <a:ext uri="{FF2B5EF4-FFF2-40B4-BE49-F238E27FC236}">
                <a16:creationId xmlns:a16="http://schemas.microsoft.com/office/drawing/2014/main" id="{2F1BA985-1E1E-4122-904B-ED23D308622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64902ACC-939B-4CA1-B804-E24BEC3D69E2}"/>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26906540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DFA6AC-616E-41B5-BF79-2DED48062DC1}"/>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3" name="Footer Placeholder 2">
            <a:extLst>
              <a:ext uri="{FF2B5EF4-FFF2-40B4-BE49-F238E27FC236}">
                <a16:creationId xmlns:a16="http://schemas.microsoft.com/office/drawing/2014/main" id="{D4395FDB-90ED-4F13-AC8C-3F70968A458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CCB7EC2-DF54-4FF2-AD89-A6CBC77095E4}"/>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307882320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691E0-B2EC-4C8E-BEF8-C3057DDB00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CA64C4A-5FF7-4D3F-9E8D-A7B4ECC508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1CB979B-1E57-4F9C-9295-66EDEC2540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74D3352-A9A5-4650-8C4C-340DAC6E9B41}"/>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6" name="Footer Placeholder 5">
            <a:extLst>
              <a:ext uri="{FF2B5EF4-FFF2-40B4-BE49-F238E27FC236}">
                <a16:creationId xmlns:a16="http://schemas.microsoft.com/office/drawing/2014/main" id="{F3A62D2E-D449-45B0-8E1E-F535F498096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01204A-8522-4E25-9AF3-68D71FB85151}"/>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3580103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84CD2-1625-4236-94A7-4D8AFBC03520}"/>
              </a:ext>
            </a:extLst>
          </p:cNvPr>
          <p:cNvSpPr>
            <a:spLocks noGrp="1"/>
          </p:cNvSpPr>
          <p:nvPr>
            <p:ph type="title"/>
          </p:nvPr>
        </p:nvSpPr>
        <p:spPr>
          <a:xfrm>
            <a:off x="385272" y="279119"/>
            <a:ext cx="10968527" cy="86546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0B72B75-DF6F-48A6-B06B-4BDA9FAB8D1C}"/>
              </a:ext>
            </a:extLst>
          </p:cNvPr>
          <p:cNvSpPr>
            <a:spLocks noGrp="1"/>
          </p:cNvSpPr>
          <p:nvPr>
            <p:ph idx="1"/>
          </p:nvPr>
        </p:nvSpPr>
        <p:spPr>
          <a:xfrm>
            <a:off x="385273" y="1375873"/>
            <a:ext cx="10968527" cy="4317953"/>
          </a:xfrm>
        </p:spPr>
        <p:txBody>
          <a:bodyPr/>
          <a:lstStyle>
            <a:lvl2pPr marL="803275" indent="-346075">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6C843B9-7751-4F38-A776-11FF78A4FEC2}"/>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75DC7C77-93C3-4922-9A2A-04AF768D7A9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B052279-F676-45DB-95B5-E5B3E5D3C8C7}"/>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36518914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3E207-4B7B-4D40-854F-E228A56900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D6E5A8-8848-4163-B43B-F45AA228E9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55532C76-2C9B-4BB7-8DF3-FE35E5AA26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A770EB0-2FCD-4832-8F08-917C5586271A}"/>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6" name="Footer Placeholder 5">
            <a:extLst>
              <a:ext uri="{FF2B5EF4-FFF2-40B4-BE49-F238E27FC236}">
                <a16:creationId xmlns:a16="http://schemas.microsoft.com/office/drawing/2014/main" id="{8D7E6A24-38AD-4C3B-9FE8-98D68F85C2C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0648254-C68B-406F-89AE-38B6256D3B15}"/>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379043320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DC312-0849-4D15-AE06-0F7C4E28D3B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17EDF6C-5BE7-494E-A778-41BB1A4DC67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F28DD0-C461-4A78-A81C-ADC6ABDBA035}"/>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D04934A8-6836-4687-983E-DCFA9447B6E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51F6A98-4982-4121-8D80-A56647B0295B}"/>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41513581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3B4625-BD03-4497-A55B-7FFFA2ED850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35D439-B1EA-4B65-BB23-53CA8BEB714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1DFE51-C641-42EE-995B-4D747B105DA1}"/>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8AC64B6F-BCA0-4746-8B3B-934F7C93B6E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67CA2DE-82E5-4ACF-A01A-A4888E4CD162}"/>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404356882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DD480-60C9-4D9F-81CC-2C97F3B27D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449FA0-59A7-4B1E-BDA0-DA2DDEDD09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4518640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84CD2-1625-4236-94A7-4D8AFBC03520}"/>
              </a:ext>
            </a:extLst>
          </p:cNvPr>
          <p:cNvSpPr>
            <a:spLocks noGrp="1"/>
          </p:cNvSpPr>
          <p:nvPr>
            <p:ph type="title"/>
          </p:nvPr>
        </p:nvSpPr>
        <p:spPr>
          <a:xfrm>
            <a:off x="385272" y="279119"/>
            <a:ext cx="10968527" cy="86546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0B72B75-DF6F-48A6-B06B-4BDA9FAB8D1C}"/>
              </a:ext>
            </a:extLst>
          </p:cNvPr>
          <p:cNvSpPr>
            <a:spLocks noGrp="1"/>
          </p:cNvSpPr>
          <p:nvPr>
            <p:ph idx="1"/>
          </p:nvPr>
        </p:nvSpPr>
        <p:spPr>
          <a:xfrm>
            <a:off x="385273" y="1375873"/>
            <a:ext cx="10968527" cy="4317953"/>
          </a:xfrm>
        </p:spPr>
        <p:txBody>
          <a:bodyPr/>
          <a:lstStyle>
            <a:lvl2pPr marL="803275" indent="-346075">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6C843B9-7751-4F38-A776-11FF78A4FEC2}"/>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75DC7C77-93C3-4922-9A2A-04AF768D7A9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B052279-F676-45DB-95B5-E5B3E5D3C8C7}"/>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163586003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D359AF8-9835-9B43-9492-877DA16C0E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C5195B6-FFCA-4563-B704-80ED70DFB3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AEF8B9D-1DDB-48C8-A70B-7A241E2BDD9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18C441-656A-4F39-9230-31CB877AF374}"/>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FB97FC0C-A468-4D87-AF65-2750B49F732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78987CC-161F-4A4C-825E-DFC222C10E1A}"/>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32077538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A03E8-1FCD-4F02-92FD-5107BE2D77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0AC093-5FF7-4C76-B17D-1BEE5AF885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DF426DF-74E4-4A13-82A5-ACDCAAF0AE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06EE40-E1D8-48B8-92C8-337CAA74814B}"/>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6" name="Footer Placeholder 5">
            <a:extLst>
              <a:ext uri="{FF2B5EF4-FFF2-40B4-BE49-F238E27FC236}">
                <a16:creationId xmlns:a16="http://schemas.microsoft.com/office/drawing/2014/main" id="{CD0F58FA-F26A-45E4-9E30-BBB91E1111E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8C4EFC3-1AEB-4C47-8E2C-B6A6DE5933F1}"/>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26040480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44408-C85A-4C24-8CBD-E5BD99E0E31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360562E-E1D9-4D5D-B1B9-D48CE830BA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034791-C3E8-4BC8-BA3E-B33FD724485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48FCF5-23F5-4FB3-B68F-352F14C268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D5093B-550D-49C0-B687-D81A9FCF9B8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A985D41-4D8A-4E56-83A0-052EEBFD55B4}"/>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8" name="Footer Placeholder 7">
            <a:extLst>
              <a:ext uri="{FF2B5EF4-FFF2-40B4-BE49-F238E27FC236}">
                <a16:creationId xmlns:a16="http://schemas.microsoft.com/office/drawing/2014/main" id="{BE0C2507-68C6-4E8E-B429-3BC8122E966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B327A39-7E53-4C3F-A958-14A9CC7F5F7C}"/>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129764575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3C874-74A6-432E-B193-3AD1259B41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AFAAA9-96CA-48A0-8D5D-CFF8205E371C}"/>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4" name="Footer Placeholder 3">
            <a:extLst>
              <a:ext uri="{FF2B5EF4-FFF2-40B4-BE49-F238E27FC236}">
                <a16:creationId xmlns:a16="http://schemas.microsoft.com/office/drawing/2014/main" id="{2F1BA985-1E1E-4122-904B-ED23D308622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64902ACC-939B-4CA1-B804-E24BEC3D69E2}"/>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351125809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DFA6AC-616E-41B5-BF79-2DED48062DC1}"/>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3" name="Footer Placeholder 2">
            <a:extLst>
              <a:ext uri="{FF2B5EF4-FFF2-40B4-BE49-F238E27FC236}">
                <a16:creationId xmlns:a16="http://schemas.microsoft.com/office/drawing/2014/main" id="{D4395FDB-90ED-4F13-AC8C-3F70968A458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CCB7EC2-DF54-4FF2-AD89-A6CBC77095E4}"/>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1294964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D359AF8-9835-9B43-9492-877DA16C0EE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C5195B6-FFCA-4563-B704-80ED70DFB33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AEF8B9D-1DDB-48C8-A70B-7A241E2BDD9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18C441-656A-4F39-9230-31CB877AF374}"/>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FB97FC0C-A468-4D87-AF65-2750B49F732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78987CC-161F-4A4C-825E-DFC222C10E1A}"/>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261634382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691E0-B2EC-4C8E-BEF8-C3057DDB00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CA64C4A-5FF7-4D3F-9E8D-A7B4ECC508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1CB979B-1E57-4F9C-9295-66EDEC2540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4D3352-A9A5-4650-8C4C-340DAC6E9B41}"/>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6" name="Footer Placeholder 5">
            <a:extLst>
              <a:ext uri="{FF2B5EF4-FFF2-40B4-BE49-F238E27FC236}">
                <a16:creationId xmlns:a16="http://schemas.microsoft.com/office/drawing/2014/main" id="{F3A62D2E-D449-45B0-8E1E-F535F498096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01204A-8522-4E25-9AF3-68D71FB85151}"/>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290472230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3E207-4B7B-4D40-854F-E228A56900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D6E5A8-8848-4163-B43B-F45AA228E9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5532C76-2C9B-4BB7-8DF3-FE35E5AA26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770EB0-2FCD-4832-8F08-917C5586271A}"/>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6" name="Footer Placeholder 5">
            <a:extLst>
              <a:ext uri="{FF2B5EF4-FFF2-40B4-BE49-F238E27FC236}">
                <a16:creationId xmlns:a16="http://schemas.microsoft.com/office/drawing/2014/main" id="{8D7E6A24-38AD-4C3B-9FE8-98D68F85C2C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0648254-C68B-406F-89AE-38B6256D3B15}"/>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207399240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DC312-0849-4D15-AE06-0F7C4E28D3B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17EDF6C-5BE7-494E-A778-41BB1A4DC6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F28DD0-C461-4A78-A81C-ADC6ABDBA035}"/>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D04934A8-6836-4687-983E-DCFA9447B6E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51F6A98-4982-4121-8D80-A56647B0295B}"/>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218396168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83B4625-BD03-4497-A55B-7FFFA2ED850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35D439-B1EA-4B65-BB23-53CA8BEB714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1DFE51-C641-42EE-995B-4D747B105DA1}"/>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8AC64B6F-BCA0-4746-8B3B-934F7C93B6E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67CA2DE-82E5-4ACF-A01A-A4888E4CD162}"/>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315977764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a:bodyPr>
          <a:lstStyle>
            <a:lvl1pPr>
              <a:defRPr sz="2800" baseline="0">
                <a:solidFill>
                  <a:srgbClr val="004283"/>
                </a:solidFill>
              </a:defRPr>
            </a:lvl1pPr>
          </a:lstStyle>
          <a:p>
            <a:r>
              <a:rPr lang="en-US" dirty="0"/>
              <a:t>Click to edit Master title style</a:t>
            </a:r>
          </a:p>
        </p:txBody>
      </p:sp>
      <p:sp>
        <p:nvSpPr>
          <p:cNvPr id="5" name="Text Placeholder 4">
            <a:extLst>
              <a:ext uri="{FF2B5EF4-FFF2-40B4-BE49-F238E27FC236}">
                <a16:creationId xmlns:a16="http://schemas.microsoft.com/office/drawing/2014/main" id="{326DD364-13F5-4F1F-B58D-A48376FBCAD9}"/>
              </a:ext>
            </a:extLst>
          </p:cNvPr>
          <p:cNvSpPr>
            <a:spLocks noGrp="1"/>
          </p:cNvSpPr>
          <p:nvPr>
            <p:ph type="body" sz="quarter" idx="13"/>
          </p:nvPr>
        </p:nvSpPr>
        <p:spPr>
          <a:xfrm>
            <a:off x="609600" y="1200150"/>
            <a:ext cx="11079192" cy="4777956"/>
          </a:xfrm>
        </p:spPr>
        <p:txBody>
          <a:bodyPr/>
          <a:lstStyle>
            <a:lvl1pPr>
              <a:defRPr sz="2400">
                <a:solidFill>
                  <a:srgbClr val="334052"/>
                </a:solidFill>
              </a:defRPr>
            </a:lvl1pPr>
            <a:lvl2pPr>
              <a:defRPr sz="2000">
                <a:solidFill>
                  <a:srgbClr val="334052"/>
                </a:solidFill>
              </a:defRPr>
            </a:lvl2pPr>
            <a:lvl3pPr>
              <a:defRPr sz="1800">
                <a:solidFill>
                  <a:srgbClr val="334052"/>
                </a:solidFill>
              </a:defRPr>
            </a:lvl3pPr>
            <a:lvl4pPr>
              <a:defRPr sz="1600">
                <a:solidFill>
                  <a:srgbClr val="334052"/>
                </a:solidFill>
              </a:defRPr>
            </a:lvl4pPr>
            <a:lvl5pPr>
              <a:defRPr sz="1600">
                <a:solidFill>
                  <a:srgbClr val="3340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8">
            <a:extLst>
              <a:ext uri="{FF2B5EF4-FFF2-40B4-BE49-F238E27FC236}">
                <a16:creationId xmlns:a16="http://schemas.microsoft.com/office/drawing/2014/main" id="{C5D95E17-6E53-47C4-A1F3-99941F15D785}"/>
              </a:ext>
            </a:extLst>
          </p:cNvPr>
          <p:cNvSpPr>
            <a:spLocks noGrp="1"/>
          </p:cNvSpPr>
          <p:nvPr>
            <p:ph type="sldNum" sz="quarter" idx="4"/>
          </p:nvPr>
        </p:nvSpPr>
        <p:spPr>
          <a:xfrm>
            <a:off x="4728589" y="6371823"/>
            <a:ext cx="2844800" cy="365125"/>
          </a:xfrm>
          <a:prstGeom prst="rect">
            <a:avLst/>
          </a:prstGeom>
        </p:spPr>
        <p:txBody>
          <a:bodyPr vert="horz" lIns="91440" tIns="45720" rIns="91440" bIns="45720" rtlCol="0" anchor="t" anchorCtr="0"/>
          <a:lstStyle>
            <a:lvl1pPr algn="ctr">
              <a:defRPr sz="1200">
                <a:solidFill>
                  <a:srgbClr val="1F497D"/>
                </a:solidFill>
              </a:defRPr>
            </a:lvl1pPr>
          </a:lstStyle>
          <a:p>
            <a:fld id="{6E6030FC-FB78-5E4D-92EA-5D9433591EA9}" type="slidenum">
              <a:rPr lang="en-US" smtClean="0"/>
              <a:pPr/>
              <a:t>‹#›</a:t>
            </a:fld>
            <a:endParaRPr lang="en-US" dirty="0"/>
          </a:p>
        </p:txBody>
      </p:sp>
    </p:spTree>
    <p:extLst>
      <p:ext uri="{BB962C8B-B14F-4D97-AF65-F5344CB8AC3E}">
        <p14:creationId xmlns:p14="http://schemas.microsoft.com/office/powerpoint/2010/main" val="170598241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a:bodyPr>
          <a:lstStyle>
            <a:lvl1pPr>
              <a:defRPr sz="2800" baseline="0">
                <a:solidFill>
                  <a:srgbClr val="004283"/>
                </a:solidFill>
              </a:defRPr>
            </a:lvl1pPr>
          </a:lstStyle>
          <a:p>
            <a:r>
              <a:rPr lang="en-US" dirty="0"/>
              <a:t>Click to edit Master title style</a:t>
            </a:r>
          </a:p>
        </p:txBody>
      </p:sp>
      <p:sp>
        <p:nvSpPr>
          <p:cNvPr id="5" name="Text Placeholder 4">
            <a:extLst>
              <a:ext uri="{FF2B5EF4-FFF2-40B4-BE49-F238E27FC236}">
                <a16:creationId xmlns:a16="http://schemas.microsoft.com/office/drawing/2014/main" id="{326DD364-13F5-4F1F-B58D-A48376FBCAD9}"/>
              </a:ext>
            </a:extLst>
          </p:cNvPr>
          <p:cNvSpPr>
            <a:spLocks noGrp="1"/>
          </p:cNvSpPr>
          <p:nvPr>
            <p:ph type="body" sz="quarter" idx="13"/>
          </p:nvPr>
        </p:nvSpPr>
        <p:spPr>
          <a:xfrm>
            <a:off x="609600" y="1200150"/>
            <a:ext cx="11079192" cy="4777956"/>
          </a:xfrm>
        </p:spPr>
        <p:txBody>
          <a:bodyPr/>
          <a:lstStyle>
            <a:lvl1pPr>
              <a:defRPr sz="2400">
                <a:solidFill>
                  <a:srgbClr val="334052"/>
                </a:solidFill>
              </a:defRPr>
            </a:lvl1pPr>
            <a:lvl2pPr>
              <a:defRPr sz="2000">
                <a:solidFill>
                  <a:srgbClr val="334052"/>
                </a:solidFill>
              </a:defRPr>
            </a:lvl2pPr>
            <a:lvl3pPr>
              <a:defRPr sz="1800">
                <a:solidFill>
                  <a:srgbClr val="334052"/>
                </a:solidFill>
              </a:defRPr>
            </a:lvl3pPr>
            <a:lvl4pPr>
              <a:defRPr sz="1600">
                <a:solidFill>
                  <a:srgbClr val="334052"/>
                </a:solidFill>
              </a:defRPr>
            </a:lvl4pPr>
            <a:lvl5pPr>
              <a:defRPr sz="1600">
                <a:solidFill>
                  <a:srgbClr val="3340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8">
            <a:extLst>
              <a:ext uri="{FF2B5EF4-FFF2-40B4-BE49-F238E27FC236}">
                <a16:creationId xmlns:a16="http://schemas.microsoft.com/office/drawing/2014/main" id="{C5D95E17-6E53-47C4-A1F3-99941F15D785}"/>
              </a:ext>
            </a:extLst>
          </p:cNvPr>
          <p:cNvSpPr>
            <a:spLocks noGrp="1"/>
          </p:cNvSpPr>
          <p:nvPr>
            <p:ph type="sldNum" sz="quarter" idx="4"/>
          </p:nvPr>
        </p:nvSpPr>
        <p:spPr>
          <a:xfrm>
            <a:off x="4728589" y="6371823"/>
            <a:ext cx="2844800" cy="365125"/>
          </a:xfrm>
          <a:prstGeom prst="rect">
            <a:avLst/>
          </a:prstGeom>
        </p:spPr>
        <p:txBody>
          <a:bodyPr vert="horz" lIns="91440" tIns="45720" rIns="91440" bIns="45720" rtlCol="0" anchor="t" anchorCtr="0"/>
          <a:lstStyle>
            <a:lvl1pPr algn="ctr">
              <a:defRPr sz="1200">
                <a:solidFill>
                  <a:srgbClr val="1F497D"/>
                </a:solidFill>
              </a:defRPr>
            </a:lvl1pPr>
          </a:lstStyle>
          <a:p>
            <a:fld id="{6E6030FC-FB78-5E4D-92EA-5D9433591EA9}" type="slidenum">
              <a:rPr lang="en-US" smtClean="0"/>
              <a:pPr/>
              <a:t>‹#›</a:t>
            </a:fld>
            <a:endParaRPr lang="en-US" dirty="0"/>
          </a:p>
        </p:txBody>
      </p:sp>
    </p:spTree>
    <p:extLst>
      <p:ext uri="{BB962C8B-B14F-4D97-AF65-F5344CB8AC3E}">
        <p14:creationId xmlns:p14="http://schemas.microsoft.com/office/powerpoint/2010/main" val="70107492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t">
            <a:normAutofit/>
          </a:bodyPr>
          <a:lstStyle>
            <a:lvl1pPr>
              <a:defRPr sz="2800" baseline="0">
                <a:solidFill>
                  <a:srgbClr val="004283"/>
                </a:solidFill>
              </a:defRPr>
            </a:lvl1pPr>
          </a:lstStyle>
          <a:p>
            <a:r>
              <a:rPr lang="en-US" dirty="0"/>
              <a:t>Click to edit Master title style</a:t>
            </a:r>
          </a:p>
        </p:txBody>
      </p:sp>
      <p:sp>
        <p:nvSpPr>
          <p:cNvPr id="5" name="Text Placeholder 4">
            <a:extLst>
              <a:ext uri="{FF2B5EF4-FFF2-40B4-BE49-F238E27FC236}">
                <a16:creationId xmlns:a16="http://schemas.microsoft.com/office/drawing/2014/main" id="{326DD364-13F5-4F1F-B58D-A48376FBCAD9}"/>
              </a:ext>
            </a:extLst>
          </p:cNvPr>
          <p:cNvSpPr>
            <a:spLocks noGrp="1"/>
          </p:cNvSpPr>
          <p:nvPr>
            <p:ph type="body" sz="quarter" idx="13"/>
          </p:nvPr>
        </p:nvSpPr>
        <p:spPr>
          <a:xfrm>
            <a:off x="609600" y="1200150"/>
            <a:ext cx="11079192" cy="4777956"/>
          </a:xfrm>
        </p:spPr>
        <p:txBody>
          <a:bodyPr/>
          <a:lstStyle>
            <a:lvl1pPr>
              <a:defRPr sz="2400">
                <a:solidFill>
                  <a:srgbClr val="334052"/>
                </a:solidFill>
              </a:defRPr>
            </a:lvl1pPr>
            <a:lvl2pPr>
              <a:defRPr sz="2000">
                <a:solidFill>
                  <a:srgbClr val="334052"/>
                </a:solidFill>
              </a:defRPr>
            </a:lvl2pPr>
            <a:lvl3pPr>
              <a:defRPr sz="1800">
                <a:solidFill>
                  <a:srgbClr val="334052"/>
                </a:solidFill>
              </a:defRPr>
            </a:lvl3pPr>
            <a:lvl4pPr>
              <a:defRPr sz="1600">
                <a:solidFill>
                  <a:srgbClr val="334052"/>
                </a:solidFill>
              </a:defRPr>
            </a:lvl4pPr>
            <a:lvl5pPr>
              <a:defRPr sz="1600">
                <a:solidFill>
                  <a:srgbClr val="3340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Slide Number Placeholder 8">
            <a:extLst>
              <a:ext uri="{FF2B5EF4-FFF2-40B4-BE49-F238E27FC236}">
                <a16:creationId xmlns:a16="http://schemas.microsoft.com/office/drawing/2014/main" id="{C5D95E17-6E53-47C4-A1F3-99941F15D785}"/>
              </a:ext>
            </a:extLst>
          </p:cNvPr>
          <p:cNvSpPr>
            <a:spLocks noGrp="1"/>
          </p:cNvSpPr>
          <p:nvPr>
            <p:ph type="sldNum" sz="quarter" idx="4"/>
          </p:nvPr>
        </p:nvSpPr>
        <p:spPr>
          <a:xfrm>
            <a:off x="4728589" y="6371823"/>
            <a:ext cx="2844800" cy="365125"/>
          </a:xfrm>
          <a:prstGeom prst="rect">
            <a:avLst/>
          </a:prstGeom>
        </p:spPr>
        <p:txBody>
          <a:bodyPr vert="horz" lIns="91440" tIns="45720" rIns="91440" bIns="45720" rtlCol="0" anchor="t" anchorCtr="0"/>
          <a:lstStyle>
            <a:lvl1pPr algn="ctr">
              <a:defRPr sz="1200">
                <a:solidFill>
                  <a:srgbClr val="1F497D"/>
                </a:solidFill>
              </a:defRPr>
            </a:lvl1pPr>
          </a:lstStyle>
          <a:p>
            <a:fld id="{6E6030FC-FB78-5E4D-92EA-5D9433591EA9}" type="slidenum">
              <a:rPr lang="en-US" smtClean="0"/>
              <a:pPr/>
              <a:t>‹#›</a:t>
            </a:fld>
            <a:endParaRPr lang="en-US" dirty="0"/>
          </a:p>
        </p:txBody>
      </p:sp>
    </p:spTree>
    <p:extLst>
      <p:ext uri="{BB962C8B-B14F-4D97-AF65-F5344CB8AC3E}">
        <p14:creationId xmlns:p14="http://schemas.microsoft.com/office/powerpoint/2010/main" val="7595065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A03E8-1FCD-4F02-92FD-5107BE2D77D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0AC093-5FF7-4C76-B17D-1BEE5AF8856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DF426DF-74E4-4A13-82A5-ACDCAAF0AE3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06EE40-E1D8-48B8-92C8-337CAA74814B}"/>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6" name="Footer Placeholder 5">
            <a:extLst>
              <a:ext uri="{FF2B5EF4-FFF2-40B4-BE49-F238E27FC236}">
                <a16:creationId xmlns:a16="http://schemas.microsoft.com/office/drawing/2014/main" id="{CD0F58FA-F26A-45E4-9E30-BBB91E1111E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8C4EFC3-1AEB-4C47-8E2C-B6A6DE5933F1}"/>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15034533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44408-C85A-4C24-8CBD-E5BD99E0E31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360562E-E1D9-4D5D-B1B9-D48CE830BA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E034791-C3E8-4BC8-BA3E-B33FD724485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48FCF5-23F5-4FB3-B68F-352F14C268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D5093B-550D-49C0-B687-D81A9FCF9B8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A985D41-4D8A-4E56-83A0-052EEBFD55B4}"/>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8" name="Footer Placeholder 7">
            <a:extLst>
              <a:ext uri="{FF2B5EF4-FFF2-40B4-BE49-F238E27FC236}">
                <a16:creationId xmlns:a16="http://schemas.microsoft.com/office/drawing/2014/main" id="{BE0C2507-68C6-4E8E-B429-3BC8122E966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B327A39-7E53-4C3F-A958-14A9CC7F5F7C}"/>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358372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3C874-74A6-432E-B193-3AD1259B41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5AFAAA9-96CA-48A0-8D5D-CFF8205E371C}"/>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4" name="Footer Placeholder 3">
            <a:extLst>
              <a:ext uri="{FF2B5EF4-FFF2-40B4-BE49-F238E27FC236}">
                <a16:creationId xmlns:a16="http://schemas.microsoft.com/office/drawing/2014/main" id="{2F1BA985-1E1E-4122-904B-ED23D308622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64902ACC-939B-4CA1-B804-E24BEC3D69E2}"/>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742340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DDFA6AC-616E-41B5-BF79-2DED48062DC1}"/>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3" name="Footer Placeholder 2">
            <a:extLst>
              <a:ext uri="{FF2B5EF4-FFF2-40B4-BE49-F238E27FC236}">
                <a16:creationId xmlns:a16="http://schemas.microsoft.com/office/drawing/2014/main" id="{D4395FDB-90ED-4F13-AC8C-3F70968A4582}"/>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CCB7EC2-DF54-4FF2-AD89-A6CBC77095E4}"/>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22409486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691E0-B2EC-4C8E-BEF8-C3057DDB00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CA64C4A-5FF7-4D3F-9E8D-A7B4ECC508C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1CB979B-1E57-4F9C-9295-66EDEC2540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4D3352-A9A5-4650-8C4C-340DAC6E9B41}"/>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6" name="Footer Placeholder 5">
            <a:extLst>
              <a:ext uri="{FF2B5EF4-FFF2-40B4-BE49-F238E27FC236}">
                <a16:creationId xmlns:a16="http://schemas.microsoft.com/office/drawing/2014/main" id="{F3A62D2E-D449-45B0-8E1E-F535F498096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201204A-8522-4E25-9AF3-68D71FB85151}"/>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92496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3E207-4B7B-4D40-854F-E228A56900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FD6E5A8-8848-4163-B43B-F45AA228E9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5532C76-2C9B-4BB7-8DF3-FE35E5AA26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770EB0-2FCD-4832-8F08-917C5586271A}"/>
              </a:ext>
            </a:extLst>
          </p:cNvPr>
          <p:cNvSpPr>
            <a:spLocks noGrp="1"/>
          </p:cNvSpPr>
          <p:nvPr>
            <p:ph type="dt" sz="half" idx="10"/>
          </p:nvPr>
        </p:nvSpPr>
        <p:spPr/>
        <p:txBody>
          <a:bodyPr/>
          <a:lstStyle/>
          <a:p>
            <a:fld id="{CCD40919-A5F9-4E70-899D-5EB4E5398D11}" type="datetimeFigureOut">
              <a:rPr lang="en-US" smtClean="0"/>
              <a:t>5/20/2025</a:t>
            </a:fld>
            <a:endParaRPr lang="en-US" dirty="0"/>
          </a:p>
        </p:txBody>
      </p:sp>
      <p:sp>
        <p:nvSpPr>
          <p:cNvPr id="6" name="Footer Placeholder 5">
            <a:extLst>
              <a:ext uri="{FF2B5EF4-FFF2-40B4-BE49-F238E27FC236}">
                <a16:creationId xmlns:a16="http://schemas.microsoft.com/office/drawing/2014/main" id="{8D7E6A24-38AD-4C3B-9FE8-98D68F85C2C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0648254-C68B-406F-89AE-38B6256D3B15}"/>
              </a:ext>
            </a:extLst>
          </p:cNvPr>
          <p:cNvSpPr>
            <a:spLocks noGrp="1"/>
          </p:cNvSpPr>
          <p:nvPr>
            <p:ph type="sldNum" sz="quarter" idx="12"/>
          </p:nvPr>
        </p:nvSpPr>
        <p:spPr/>
        <p:txBody>
          <a:bodyPr/>
          <a:lstStyle/>
          <a:p>
            <a:fld id="{BAB8096D-9F67-4340-9E08-C0BC8B3F0F4E}" type="slidenum">
              <a:rPr lang="en-US" smtClean="0"/>
              <a:t>‹#›</a:t>
            </a:fld>
            <a:endParaRPr lang="en-US" dirty="0"/>
          </a:p>
        </p:txBody>
      </p:sp>
    </p:spTree>
    <p:extLst>
      <p:ext uri="{BB962C8B-B14F-4D97-AF65-F5344CB8AC3E}">
        <p14:creationId xmlns:p14="http://schemas.microsoft.com/office/powerpoint/2010/main" val="31868826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4.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image" Target="../media/image2.png"/><Relationship Id="rId2" Type="http://schemas.openxmlformats.org/officeDocument/2006/relationships/slideLayout" Target="../slideLayouts/slideLayout24.xml"/><Relationship Id="rId16" Type="http://schemas.openxmlformats.org/officeDocument/2006/relationships/image" Target="../media/image1.png"/><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theme" Target="../theme/theme3.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descr="Text&#10;&#10;Description automatically generated with medium confidence">
            <a:extLst>
              <a:ext uri="{FF2B5EF4-FFF2-40B4-BE49-F238E27FC236}">
                <a16:creationId xmlns:a16="http://schemas.microsoft.com/office/drawing/2014/main" id="{DFD0C754-139F-DE46-A43B-E6EDC791D732}"/>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888DC746-C23A-4D32-9873-D2A867F6B7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EEDEEB-F11F-4184-B856-044A93953F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6D72609-7A29-4751-95FE-8CF7B6D409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C24CF0AE-1421-479C-ABF3-A708B1E0BA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471E275-1663-452B-A43B-488ED7EB76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B8096D-9F67-4340-9E08-C0BC8B3F0F4E}" type="slidenum">
              <a:rPr lang="en-US" smtClean="0"/>
              <a:t>‹#›</a:t>
            </a:fld>
            <a:endParaRPr lang="en-US" dirty="0"/>
          </a:p>
        </p:txBody>
      </p:sp>
      <p:pic>
        <p:nvPicPr>
          <p:cNvPr id="10" name="Picture 9">
            <a:extLst>
              <a:ext uri="{FF2B5EF4-FFF2-40B4-BE49-F238E27FC236}">
                <a16:creationId xmlns:a16="http://schemas.microsoft.com/office/drawing/2014/main" id="{0CD5DBC3-5EAD-48DF-93D4-338F8CC0FBA1}"/>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11091529" y="6002337"/>
            <a:ext cx="884632" cy="683676"/>
          </a:xfrm>
          <a:prstGeom prst="rect">
            <a:avLst/>
          </a:prstGeom>
        </p:spPr>
      </p:pic>
    </p:spTree>
    <p:extLst>
      <p:ext uri="{BB962C8B-B14F-4D97-AF65-F5344CB8AC3E}">
        <p14:creationId xmlns:p14="http://schemas.microsoft.com/office/powerpoint/2010/main" val="36331180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b="1" kern="1200">
          <a:solidFill>
            <a:srgbClr val="002060"/>
          </a:solidFill>
          <a:latin typeface="Calibri" panose="020F0502020204030204" pitchFamily="34" charset="0"/>
          <a:ea typeface="+mj-ea"/>
          <a:cs typeface="Calibri" panose="020F0502020204030204" pitchFamily="34" charset="0"/>
        </a:defRPr>
      </a:lvl1pPr>
    </p:titleStyle>
    <p:bodyStyle>
      <a:lvl1pPr marL="228600" indent="-228600" algn="l" defTabSz="914400" rtl="0" eaLnBrk="1" latinLnBrk="0" hangingPunct="1">
        <a:lnSpc>
          <a:spcPct val="90000"/>
        </a:lnSpc>
        <a:spcBef>
          <a:spcPts val="1000"/>
        </a:spcBef>
        <a:buClr>
          <a:srgbClr val="0070C0"/>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0070C0"/>
        </a:buClr>
        <a:buFont typeface="Calibri" panose="020F050202020403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Clr>
          <a:schemeClr val="tx1">
            <a:lumMod val="75000"/>
            <a:lumOff val="25000"/>
          </a:schemeClr>
        </a:buClr>
        <a:buFont typeface="Calibri" panose="020F050202020403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DFD0C754-139F-DE46-A43B-E6EDC791D732}"/>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888DC746-C23A-4D32-9873-D2A867F6B7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C0EEDEEB-F11F-4184-B856-044A93953F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6D72609-7A29-4751-95FE-8CF7B6D409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C24CF0AE-1421-479C-ABF3-A708B1E0BA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471E275-1663-452B-A43B-488ED7EB76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B8096D-9F67-4340-9E08-C0BC8B3F0F4E}" type="slidenum">
              <a:rPr lang="en-US" smtClean="0"/>
              <a:t>‹#›</a:t>
            </a:fld>
            <a:endParaRPr lang="en-US" dirty="0"/>
          </a:p>
        </p:txBody>
      </p:sp>
      <p:pic>
        <p:nvPicPr>
          <p:cNvPr id="10" name="Picture 9">
            <a:extLst>
              <a:ext uri="{FF2B5EF4-FFF2-40B4-BE49-F238E27FC236}">
                <a16:creationId xmlns:a16="http://schemas.microsoft.com/office/drawing/2014/main" id="{0CD5DBC3-5EAD-48DF-93D4-338F8CC0FBA1}"/>
              </a:ext>
            </a:extLst>
          </p:cNvPr>
          <p:cNvPicPr>
            <a:picLocks noChangeAspect="1"/>
          </p:cNvPicPr>
          <p:nvPr userDrawn="1"/>
        </p:nvPicPr>
        <p:blipFill>
          <a:blip r:embed="rId14">
            <a:extLst>
              <a:ext uri="{28A0092B-C50C-407E-A947-70E740481C1C}">
                <a14:useLocalDpi xmlns:a14="http://schemas.microsoft.com/office/drawing/2010/main" val="0"/>
              </a:ext>
            </a:extLst>
          </a:blip>
          <a:srcRect/>
          <a:stretch/>
        </p:blipFill>
        <p:spPr>
          <a:xfrm>
            <a:off x="11091529" y="6002337"/>
            <a:ext cx="884632" cy="683676"/>
          </a:xfrm>
          <a:prstGeom prst="rect">
            <a:avLst/>
          </a:prstGeom>
        </p:spPr>
      </p:pic>
    </p:spTree>
    <p:extLst>
      <p:ext uri="{BB962C8B-B14F-4D97-AF65-F5344CB8AC3E}">
        <p14:creationId xmlns:p14="http://schemas.microsoft.com/office/powerpoint/2010/main" val="19581155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b="1" kern="1200">
          <a:solidFill>
            <a:srgbClr val="002060"/>
          </a:solidFill>
          <a:latin typeface="Calibri" panose="020F0502020204030204" pitchFamily="34" charset="0"/>
          <a:ea typeface="+mj-ea"/>
          <a:cs typeface="Calibri" panose="020F0502020204030204" pitchFamily="34" charset="0"/>
        </a:defRPr>
      </a:lvl1pPr>
    </p:titleStyle>
    <p:bodyStyle>
      <a:lvl1pPr marL="228600" indent="-228600" algn="l" defTabSz="914400" rtl="0" eaLnBrk="1" latinLnBrk="0" hangingPunct="1">
        <a:lnSpc>
          <a:spcPct val="90000"/>
        </a:lnSpc>
        <a:spcBef>
          <a:spcPts val="1000"/>
        </a:spcBef>
        <a:buClr>
          <a:srgbClr val="0070C0"/>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0070C0"/>
        </a:buClr>
        <a:buFont typeface="Calibri" panose="020F050202020403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Clr>
          <a:schemeClr val="tx1">
            <a:lumMod val="75000"/>
            <a:lumOff val="25000"/>
          </a:schemeClr>
        </a:buClr>
        <a:buFont typeface="Calibri" panose="020F050202020403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Picture 11" descr="Text&#10;&#10;Description automatically generated with medium confidence">
            <a:extLst>
              <a:ext uri="{FF2B5EF4-FFF2-40B4-BE49-F238E27FC236}">
                <a16:creationId xmlns:a16="http://schemas.microsoft.com/office/drawing/2014/main" id="{DFD0C754-139F-DE46-A43B-E6EDC791D732}"/>
              </a:ext>
            </a:extLst>
          </p:cNvPr>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888DC746-C23A-4D32-9873-D2A867F6B7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EEDEEB-F11F-4184-B856-044A93953F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6D72609-7A29-4751-95FE-8CF7B6D409C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CD40919-A5F9-4E70-899D-5EB4E5398D11}" type="datetimeFigureOut">
              <a:rPr lang="en-US" smtClean="0"/>
              <a:t>5/20/2025</a:t>
            </a:fld>
            <a:endParaRPr lang="en-US" dirty="0"/>
          </a:p>
        </p:txBody>
      </p:sp>
      <p:sp>
        <p:nvSpPr>
          <p:cNvPr id="5" name="Footer Placeholder 4">
            <a:extLst>
              <a:ext uri="{FF2B5EF4-FFF2-40B4-BE49-F238E27FC236}">
                <a16:creationId xmlns:a16="http://schemas.microsoft.com/office/drawing/2014/main" id="{C24CF0AE-1421-479C-ABF3-A708B1E0BAA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471E275-1663-452B-A43B-488ED7EB76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B8096D-9F67-4340-9E08-C0BC8B3F0F4E}" type="slidenum">
              <a:rPr lang="en-US" smtClean="0"/>
              <a:t>‹#›</a:t>
            </a:fld>
            <a:endParaRPr lang="en-US" dirty="0"/>
          </a:p>
        </p:txBody>
      </p:sp>
      <p:pic>
        <p:nvPicPr>
          <p:cNvPr id="10" name="Picture 9">
            <a:extLst>
              <a:ext uri="{FF2B5EF4-FFF2-40B4-BE49-F238E27FC236}">
                <a16:creationId xmlns:a16="http://schemas.microsoft.com/office/drawing/2014/main" id="{0CD5DBC3-5EAD-48DF-93D4-338F8CC0FBA1}"/>
              </a:ext>
            </a:extLst>
          </p:cNvPr>
          <p:cNvPicPr>
            <a:picLocks noChangeAspect="1"/>
          </p:cNvPicPr>
          <p:nvPr userDrawn="1"/>
        </p:nvPicPr>
        <p:blipFill>
          <a:blip r:embed="rId17">
            <a:extLst>
              <a:ext uri="{28A0092B-C50C-407E-A947-70E740481C1C}">
                <a14:useLocalDpi xmlns:a14="http://schemas.microsoft.com/office/drawing/2010/main" val="0"/>
              </a:ext>
            </a:extLst>
          </a:blip>
          <a:srcRect/>
          <a:stretch/>
        </p:blipFill>
        <p:spPr>
          <a:xfrm>
            <a:off x="11091529" y="6002337"/>
            <a:ext cx="884632" cy="683676"/>
          </a:xfrm>
          <a:prstGeom prst="rect">
            <a:avLst/>
          </a:prstGeom>
        </p:spPr>
      </p:pic>
    </p:spTree>
    <p:extLst>
      <p:ext uri="{BB962C8B-B14F-4D97-AF65-F5344CB8AC3E}">
        <p14:creationId xmlns:p14="http://schemas.microsoft.com/office/powerpoint/2010/main" val="426572820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Lst>
  <p:txStyles>
    <p:titleStyle>
      <a:lvl1pPr algn="l" defTabSz="914400" rtl="0" eaLnBrk="1" latinLnBrk="0" hangingPunct="1">
        <a:lnSpc>
          <a:spcPct val="90000"/>
        </a:lnSpc>
        <a:spcBef>
          <a:spcPct val="0"/>
        </a:spcBef>
        <a:buNone/>
        <a:defRPr sz="4400" b="1" kern="1200">
          <a:solidFill>
            <a:srgbClr val="002060"/>
          </a:solidFill>
          <a:latin typeface="Calibri" panose="020F0502020204030204" pitchFamily="34" charset="0"/>
          <a:ea typeface="+mj-ea"/>
          <a:cs typeface="Calibri" panose="020F0502020204030204" pitchFamily="34" charset="0"/>
        </a:defRPr>
      </a:lvl1pPr>
    </p:titleStyle>
    <p:bodyStyle>
      <a:lvl1pPr marL="228600" indent="-228600" algn="l" defTabSz="914400" rtl="0" eaLnBrk="1" latinLnBrk="0" hangingPunct="1">
        <a:lnSpc>
          <a:spcPct val="90000"/>
        </a:lnSpc>
        <a:spcBef>
          <a:spcPts val="1000"/>
        </a:spcBef>
        <a:buClr>
          <a:srgbClr val="0070C0"/>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0070C0"/>
        </a:buClr>
        <a:buFont typeface="Calibri" panose="020F050202020403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Clr>
          <a:schemeClr val="tx1">
            <a:lumMod val="75000"/>
            <a:lumOff val="25000"/>
          </a:schemeClr>
        </a:buClr>
        <a:buFont typeface="Calibri" panose="020F050202020403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17E6E-5AE5-48C9-8318-9710A185131A}"/>
              </a:ext>
            </a:extLst>
          </p:cNvPr>
          <p:cNvSpPr>
            <a:spLocks noGrp="1"/>
          </p:cNvSpPr>
          <p:nvPr>
            <p:ph type="ctrTitle"/>
          </p:nvPr>
        </p:nvSpPr>
        <p:spPr>
          <a:xfrm>
            <a:off x="3123343" y="1214438"/>
            <a:ext cx="7787811" cy="2387600"/>
          </a:xfrm>
        </p:spPr>
        <p:txBody>
          <a:bodyPr>
            <a:normAutofit fontScale="90000"/>
          </a:bodyPr>
          <a:lstStyle/>
          <a:p>
            <a:r>
              <a:rPr lang="en-US" dirty="0"/>
              <a:t>What’s New In NIEM 6.0?</a:t>
            </a:r>
            <a:br>
              <a:rPr lang="en-US" dirty="0">
                <a:solidFill>
                  <a:schemeClr val="bg2">
                    <a:lumMod val="10000"/>
                  </a:schemeClr>
                </a:solidFill>
              </a:rPr>
            </a:br>
            <a:endParaRPr lang="en-US" dirty="0"/>
          </a:p>
        </p:txBody>
      </p:sp>
      <p:sp>
        <p:nvSpPr>
          <p:cNvPr id="3" name="Subtitle 2">
            <a:extLst>
              <a:ext uri="{FF2B5EF4-FFF2-40B4-BE49-F238E27FC236}">
                <a16:creationId xmlns:a16="http://schemas.microsoft.com/office/drawing/2014/main" id="{C9D33D17-749D-4AE6-9B11-CE1251F01CEE}"/>
              </a:ext>
            </a:extLst>
          </p:cNvPr>
          <p:cNvSpPr>
            <a:spLocks noGrp="1"/>
          </p:cNvSpPr>
          <p:nvPr>
            <p:ph type="subTitle" idx="1"/>
          </p:nvPr>
        </p:nvSpPr>
        <p:spPr>
          <a:xfrm>
            <a:off x="1971568" y="3587573"/>
            <a:ext cx="9144000" cy="1655762"/>
          </a:xfrm>
        </p:spPr>
        <p:txBody>
          <a:bodyPr>
            <a:normAutofit lnSpcReduction="10000"/>
          </a:bodyPr>
          <a:lstStyle/>
          <a:p>
            <a:r>
              <a:rPr lang="en-US" dirty="0">
                <a:solidFill>
                  <a:schemeClr val="bg2">
                    <a:lumMod val="10000"/>
                  </a:schemeClr>
                </a:solidFill>
              </a:rPr>
              <a:t>22 May 2025</a:t>
            </a:r>
          </a:p>
          <a:p>
            <a:endParaRPr lang="en-US" dirty="0">
              <a:solidFill>
                <a:schemeClr val="bg2">
                  <a:lumMod val="10000"/>
                </a:schemeClr>
              </a:solidFill>
            </a:endParaRPr>
          </a:p>
          <a:p>
            <a:pPr algn="r"/>
            <a:r>
              <a:rPr lang="en-US" dirty="0">
                <a:solidFill>
                  <a:schemeClr val="bg2">
                    <a:lumMod val="10000"/>
                  </a:schemeClr>
                </a:solidFill>
              </a:rPr>
              <a:t>Dr. Scott Renner, PhD.</a:t>
            </a:r>
          </a:p>
          <a:p>
            <a:pPr algn="r"/>
            <a:r>
              <a:rPr lang="en-US" dirty="0">
                <a:solidFill>
                  <a:schemeClr val="bg2">
                    <a:lumMod val="10000"/>
                  </a:schemeClr>
                </a:solidFill>
              </a:rPr>
              <a:t>NTAC Co-Chair, NIEMOpen</a:t>
            </a:r>
          </a:p>
          <a:p>
            <a:pPr algn="r"/>
            <a:endParaRPr lang="en-US" dirty="0"/>
          </a:p>
        </p:txBody>
      </p:sp>
      <p:pic>
        <p:nvPicPr>
          <p:cNvPr id="1026" name="Picture 2" descr="NIEM Model v6.0 Project Specification 01 approved by the ...">
            <a:extLst>
              <a:ext uri="{FF2B5EF4-FFF2-40B4-BE49-F238E27FC236}">
                <a16:creationId xmlns:a16="http://schemas.microsoft.com/office/drawing/2014/main" id="{6F059439-B360-2A93-52B2-59DF0040CB3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0018" y="1286749"/>
            <a:ext cx="1943100" cy="182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4275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7E3798-54A7-E80B-5778-0A737CA4F357}"/>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35C5406-D8B4-8DD6-21B3-BA81B3AF660C}"/>
              </a:ext>
            </a:extLst>
          </p:cNvPr>
          <p:cNvSpPr>
            <a:spLocks noGrp="1"/>
          </p:cNvSpPr>
          <p:nvPr>
            <p:ph type="sldNum" sz="quarter" idx="12"/>
          </p:nvPr>
        </p:nvSpPr>
        <p:spPr/>
        <p:txBody>
          <a:bodyPr/>
          <a:lstStyle/>
          <a:p>
            <a:fld id="{BECF63ED-5365-0347-943C-46237B9951C9}" type="slidenum">
              <a:rPr lang="en-US" smtClean="0"/>
              <a:t>10</a:t>
            </a:fld>
            <a:endParaRPr lang="en-US" dirty="0"/>
          </a:p>
        </p:txBody>
      </p:sp>
      <p:sp>
        <p:nvSpPr>
          <p:cNvPr id="3" name="Title 2">
            <a:extLst>
              <a:ext uri="{FF2B5EF4-FFF2-40B4-BE49-F238E27FC236}">
                <a16:creationId xmlns:a16="http://schemas.microsoft.com/office/drawing/2014/main" id="{7F5B5F8B-DAB0-A881-1AD5-5A6D3F88B191}"/>
              </a:ext>
            </a:extLst>
          </p:cNvPr>
          <p:cNvSpPr>
            <a:spLocks noGrp="1"/>
          </p:cNvSpPr>
          <p:nvPr>
            <p:ph type="title"/>
          </p:nvPr>
        </p:nvSpPr>
        <p:spPr>
          <a:xfrm>
            <a:off x="838200" y="87868"/>
            <a:ext cx="10515600" cy="473938"/>
          </a:xfrm>
        </p:spPr>
        <p:txBody>
          <a:bodyPr>
            <a:normAutofit fontScale="90000"/>
          </a:bodyPr>
          <a:lstStyle/>
          <a:p>
            <a:r>
              <a:rPr lang="en-US" cap="none" dirty="0"/>
              <a:t>Model + Message = Knowledge Graph</a:t>
            </a:r>
          </a:p>
        </p:txBody>
      </p:sp>
      <p:sp>
        <p:nvSpPr>
          <p:cNvPr id="4" name="Rectangle: Rounded Corners 3">
            <a:extLst>
              <a:ext uri="{FF2B5EF4-FFF2-40B4-BE49-F238E27FC236}">
                <a16:creationId xmlns:a16="http://schemas.microsoft.com/office/drawing/2014/main" id="{75E9FEAB-2F31-732A-417D-5A80AD70BBF0}"/>
              </a:ext>
            </a:extLst>
          </p:cNvPr>
          <p:cNvSpPr/>
          <p:nvPr/>
        </p:nvSpPr>
        <p:spPr>
          <a:xfrm>
            <a:off x="4982817" y="938544"/>
            <a:ext cx="968368"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solidFill>
                  <a:schemeClr val="tx1"/>
                </a:solidFill>
              </a:rPr>
              <a:t>Crash</a:t>
            </a:r>
          </a:p>
        </p:txBody>
      </p:sp>
      <p:sp>
        <p:nvSpPr>
          <p:cNvPr id="5" name="Rectangle: Rounded Corners 4">
            <a:extLst>
              <a:ext uri="{FF2B5EF4-FFF2-40B4-BE49-F238E27FC236}">
                <a16:creationId xmlns:a16="http://schemas.microsoft.com/office/drawing/2014/main" id="{B06A7F1E-653A-0929-4405-8209169E147F}"/>
              </a:ext>
            </a:extLst>
          </p:cNvPr>
          <p:cNvSpPr/>
          <p:nvPr/>
        </p:nvSpPr>
        <p:spPr>
          <a:xfrm>
            <a:off x="4227581" y="1820239"/>
            <a:ext cx="968368"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Vehicle</a:t>
            </a:r>
          </a:p>
        </p:txBody>
      </p:sp>
      <p:sp>
        <p:nvSpPr>
          <p:cNvPr id="6" name="Rectangle: Rounded Corners 5">
            <a:extLst>
              <a:ext uri="{FF2B5EF4-FFF2-40B4-BE49-F238E27FC236}">
                <a16:creationId xmlns:a16="http://schemas.microsoft.com/office/drawing/2014/main" id="{80D6CE93-D4F4-023D-38FC-0BDA7D78427D}"/>
              </a:ext>
            </a:extLst>
          </p:cNvPr>
          <p:cNvSpPr/>
          <p:nvPr/>
        </p:nvSpPr>
        <p:spPr>
          <a:xfrm>
            <a:off x="6690890" y="933824"/>
            <a:ext cx="968368"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solidFill>
                  <a:schemeClr val="tx1"/>
                </a:solidFill>
              </a:rPr>
              <a:t>Date</a:t>
            </a:r>
          </a:p>
        </p:txBody>
      </p:sp>
      <p:sp>
        <p:nvSpPr>
          <p:cNvPr id="7" name="Rectangle: Rounded Corners 6">
            <a:extLst>
              <a:ext uri="{FF2B5EF4-FFF2-40B4-BE49-F238E27FC236}">
                <a16:creationId xmlns:a16="http://schemas.microsoft.com/office/drawing/2014/main" id="{FF5F0FA1-97CD-70BB-B93D-0037CA9862A9}"/>
              </a:ext>
            </a:extLst>
          </p:cNvPr>
          <p:cNvSpPr/>
          <p:nvPr/>
        </p:nvSpPr>
        <p:spPr>
          <a:xfrm>
            <a:off x="7454566" y="1820239"/>
            <a:ext cx="968368"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solidFill>
                  <a:schemeClr val="tx1"/>
                </a:solidFill>
              </a:rPr>
              <a:t>Name</a:t>
            </a:r>
          </a:p>
        </p:txBody>
      </p:sp>
      <p:sp>
        <p:nvSpPr>
          <p:cNvPr id="8" name="Rectangle: Rounded Corners 7">
            <a:extLst>
              <a:ext uri="{FF2B5EF4-FFF2-40B4-BE49-F238E27FC236}">
                <a16:creationId xmlns:a16="http://schemas.microsoft.com/office/drawing/2014/main" id="{F170AA32-B9F8-2793-F165-34E50A37499B}"/>
              </a:ext>
            </a:extLst>
          </p:cNvPr>
          <p:cNvSpPr/>
          <p:nvPr/>
        </p:nvSpPr>
        <p:spPr>
          <a:xfrm>
            <a:off x="8991599" y="1363039"/>
            <a:ext cx="1051022"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GivenName</a:t>
            </a:r>
          </a:p>
        </p:txBody>
      </p:sp>
      <p:sp>
        <p:nvSpPr>
          <p:cNvPr id="9" name="Rectangle: Rounded Corners 8">
            <a:extLst>
              <a:ext uri="{FF2B5EF4-FFF2-40B4-BE49-F238E27FC236}">
                <a16:creationId xmlns:a16="http://schemas.microsoft.com/office/drawing/2014/main" id="{A90B53F2-7716-8A90-BF0B-A15F525E7DA0}"/>
              </a:ext>
            </a:extLst>
          </p:cNvPr>
          <p:cNvSpPr/>
          <p:nvPr/>
        </p:nvSpPr>
        <p:spPr>
          <a:xfrm>
            <a:off x="8991599" y="2277439"/>
            <a:ext cx="1051021"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Surname</a:t>
            </a:r>
          </a:p>
        </p:txBody>
      </p:sp>
      <p:sp>
        <p:nvSpPr>
          <p:cNvPr id="10" name="TextBox 9">
            <a:extLst>
              <a:ext uri="{FF2B5EF4-FFF2-40B4-BE49-F238E27FC236}">
                <a16:creationId xmlns:a16="http://schemas.microsoft.com/office/drawing/2014/main" id="{CCC1D84F-A275-B261-B2FA-0C96332CF379}"/>
              </a:ext>
            </a:extLst>
          </p:cNvPr>
          <p:cNvSpPr txBox="1"/>
          <p:nvPr/>
        </p:nvSpPr>
        <p:spPr>
          <a:xfrm>
            <a:off x="5964756" y="889893"/>
            <a:ext cx="671979" cy="276999"/>
          </a:xfrm>
          <a:prstGeom prst="rect">
            <a:avLst/>
          </a:prstGeom>
          <a:noFill/>
        </p:spPr>
        <p:txBody>
          <a:bodyPr wrap="none" rtlCol="0">
            <a:spAutoFit/>
          </a:bodyPr>
          <a:lstStyle/>
          <a:p>
            <a:r>
              <a:rPr lang="en-US" sz="1200" i="1" dirty="0"/>
              <a:t>Occurs</a:t>
            </a:r>
          </a:p>
        </p:txBody>
      </p:sp>
      <p:sp>
        <p:nvSpPr>
          <p:cNvPr id="11" name="TextBox 10">
            <a:extLst>
              <a:ext uri="{FF2B5EF4-FFF2-40B4-BE49-F238E27FC236}">
                <a16:creationId xmlns:a16="http://schemas.microsoft.com/office/drawing/2014/main" id="{BAC7C93E-3B32-2CAE-6376-92E7DCA29FA3}"/>
              </a:ext>
            </a:extLst>
          </p:cNvPr>
          <p:cNvSpPr txBox="1"/>
          <p:nvPr/>
        </p:nvSpPr>
        <p:spPr>
          <a:xfrm>
            <a:off x="4554338" y="1494251"/>
            <a:ext cx="747320" cy="276999"/>
          </a:xfrm>
          <a:prstGeom prst="rect">
            <a:avLst/>
          </a:prstGeom>
          <a:noFill/>
        </p:spPr>
        <p:txBody>
          <a:bodyPr wrap="none" rtlCol="0">
            <a:spAutoFit/>
          </a:bodyPr>
          <a:lstStyle/>
          <a:p>
            <a:r>
              <a:rPr lang="en-US" sz="1200" i="1" dirty="0"/>
              <a:t>Involves</a:t>
            </a:r>
          </a:p>
        </p:txBody>
      </p:sp>
      <p:sp>
        <p:nvSpPr>
          <p:cNvPr id="12" name="TextBox 11">
            <a:extLst>
              <a:ext uri="{FF2B5EF4-FFF2-40B4-BE49-F238E27FC236}">
                <a16:creationId xmlns:a16="http://schemas.microsoft.com/office/drawing/2014/main" id="{2A8F1531-BF16-455E-ABF1-2310B5A9239D}"/>
              </a:ext>
            </a:extLst>
          </p:cNvPr>
          <p:cNvSpPr txBox="1"/>
          <p:nvPr/>
        </p:nvSpPr>
        <p:spPr>
          <a:xfrm>
            <a:off x="6790665" y="1771250"/>
            <a:ext cx="611065" cy="276999"/>
          </a:xfrm>
          <a:prstGeom prst="rect">
            <a:avLst/>
          </a:prstGeom>
          <a:noFill/>
        </p:spPr>
        <p:txBody>
          <a:bodyPr wrap="none" rtlCol="0">
            <a:spAutoFit/>
          </a:bodyPr>
          <a:lstStyle/>
          <a:p>
            <a:r>
              <a:rPr lang="en-US" sz="1200" i="1" dirty="0"/>
              <a:t>Has-A</a:t>
            </a:r>
          </a:p>
        </p:txBody>
      </p:sp>
      <p:cxnSp>
        <p:nvCxnSpPr>
          <p:cNvPr id="13" name="Straight Arrow Connector 12">
            <a:extLst>
              <a:ext uri="{FF2B5EF4-FFF2-40B4-BE49-F238E27FC236}">
                <a16:creationId xmlns:a16="http://schemas.microsoft.com/office/drawing/2014/main" id="{1A487AA2-474C-5131-9985-395FD24A96CC}"/>
              </a:ext>
            </a:extLst>
          </p:cNvPr>
          <p:cNvCxnSpPr>
            <a:cxnSpLocks/>
            <a:stCxn id="4" idx="3"/>
            <a:endCxn id="6" idx="1"/>
          </p:cNvCxnSpPr>
          <p:nvPr/>
        </p:nvCxnSpPr>
        <p:spPr>
          <a:xfrm flipV="1">
            <a:off x="5951185" y="1162424"/>
            <a:ext cx="739705" cy="472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2B51CE6-4DE7-E53C-E58D-AEA0EF1478E1}"/>
              </a:ext>
            </a:extLst>
          </p:cNvPr>
          <p:cNvCxnSpPr>
            <a:cxnSpLocks/>
            <a:stCxn id="4" idx="2"/>
          </p:cNvCxnSpPr>
          <p:nvPr/>
        </p:nvCxnSpPr>
        <p:spPr>
          <a:xfrm flipH="1">
            <a:off x="4982817" y="1395744"/>
            <a:ext cx="484184" cy="42449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21C65E6-6DB9-67D1-9E64-E14C7B167203}"/>
              </a:ext>
            </a:extLst>
          </p:cNvPr>
          <p:cNvCxnSpPr>
            <a:cxnSpLocks/>
            <a:stCxn id="4" idx="2"/>
          </p:cNvCxnSpPr>
          <p:nvPr/>
        </p:nvCxnSpPr>
        <p:spPr>
          <a:xfrm>
            <a:off x="5467001" y="1395744"/>
            <a:ext cx="541333" cy="42449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825C1DE0-1489-EA59-3EDE-1C33E6609BDE}"/>
              </a:ext>
            </a:extLst>
          </p:cNvPr>
          <p:cNvCxnSpPr/>
          <p:nvPr/>
        </p:nvCxnSpPr>
        <p:spPr>
          <a:xfrm flipV="1">
            <a:off x="6706416" y="2050357"/>
            <a:ext cx="739705" cy="472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EACE6E7-61E6-DAD0-D0A4-05266CAF83BB}"/>
              </a:ext>
            </a:extLst>
          </p:cNvPr>
          <p:cNvCxnSpPr>
            <a:stCxn id="7" idx="3"/>
          </p:cNvCxnSpPr>
          <p:nvPr/>
        </p:nvCxnSpPr>
        <p:spPr>
          <a:xfrm flipV="1">
            <a:off x="8422934" y="1714444"/>
            <a:ext cx="598483" cy="33439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395491E-2F57-0B0F-3914-D72F4B3DD5F7}"/>
              </a:ext>
            </a:extLst>
          </p:cNvPr>
          <p:cNvCxnSpPr>
            <a:stCxn id="7" idx="3"/>
          </p:cNvCxnSpPr>
          <p:nvPr/>
        </p:nvCxnSpPr>
        <p:spPr>
          <a:xfrm>
            <a:off x="8422934" y="2048839"/>
            <a:ext cx="598483" cy="3048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0E080C03-DEC5-5FFF-24A7-C8378B101E60}"/>
              </a:ext>
            </a:extLst>
          </p:cNvPr>
          <p:cNvSpPr txBox="1"/>
          <p:nvPr/>
        </p:nvSpPr>
        <p:spPr>
          <a:xfrm>
            <a:off x="8666943" y="1916577"/>
            <a:ext cx="611065" cy="276999"/>
          </a:xfrm>
          <a:prstGeom prst="rect">
            <a:avLst/>
          </a:prstGeom>
          <a:noFill/>
        </p:spPr>
        <p:txBody>
          <a:bodyPr wrap="none" rtlCol="0">
            <a:spAutoFit/>
          </a:bodyPr>
          <a:lstStyle/>
          <a:p>
            <a:r>
              <a:rPr lang="en-US" sz="1200" i="1" dirty="0"/>
              <a:t>Has-A</a:t>
            </a:r>
          </a:p>
        </p:txBody>
      </p:sp>
      <p:sp>
        <p:nvSpPr>
          <p:cNvPr id="20" name="Rectangle: Rounded Corners 19">
            <a:extLst>
              <a:ext uri="{FF2B5EF4-FFF2-40B4-BE49-F238E27FC236}">
                <a16:creationId xmlns:a16="http://schemas.microsoft.com/office/drawing/2014/main" id="{5DFE39A2-0B29-80C7-D2E1-F9E20EE6AB85}"/>
              </a:ext>
            </a:extLst>
          </p:cNvPr>
          <p:cNvSpPr/>
          <p:nvPr/>
        </p:nvSpPr>
        <p:spPr>
          <a:xfrm>
            <a:off x="5821017" y="1820239"/>
            <a:ext cx="968368"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600" dirty="0">
                <a:solidFill>
                  <a:schemeClr val="tx1"/>
                </a:solidFill>
              </a:rPr>
              <a:t>Person</a:t>
            </a:r>
          </a:p>
        </p:txBody>
      </p:sp>
      <p:sp>
        <p:nvSpPr>
          <p:cNvPr id="21" name="Rectangle: Rounded Corners 20">
            <a:extLst>
              <a:ext uri="{FF2B5EF4-FFF2-40B4-BE49-F238E27FC236}">
                <a16:creationId xmlns:a16="http://schemas.microsoft.com/office/drawing/2014/main" id="{E67639B5-AC1B-611C-9D32-444598CD8646}"/>
              </a:ext>
            </a:extLst>
          </p:cNvPr>
          <p:cNvSpPr/>
          <p:nvPr/>
        </p:nvSpPr>
        <p:spPr>
          <a:xfrm>
            <a:off x="3274744" y="924023"/>
            <a:ext cx="968368"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Location</a:t>
            </a:r>
          </a:p>
        </p:txBody>
      </p:sp>
      <p:cxnSp>
        <p:nvCxnSpPr>
          <p:cNvPr id="22" name="Straight Arrow Connector 21">
            <a:extLst>
              <a:ext uri="{FF2B5EF4-FFF2-40B4-BE49-F238E27FC236}">
                <a16:creationId xmlns:a16="http://schemas.microsoft.com/office/drawing/2014/main" id="{2210BF93-1F3D-5423-1A28-7A5BDCE9B709}"/>
              </a:ext>
            </a:extLst>
          </p:cNvPr>
          <p:cNvCxnSpPr>
            <a:cxnSpLocks/>
          </p:cNvCxnSpPr>
          <p:nvPr/>
        </p:nvCxnSpPr>
        <p:spPr>
          <a:xfrm flipH="1" flipV="1">
            <a:off x="4201126" y="1141478"/>
            <a:ext cx="739705" cy="472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E72522EF-A40E-01BC-C0BD-C6DF042AFA65}"/>
              </a:ext>
            </a:extLst>
          </p:cNvPr>
          <p:cNvSpPr txBox="1"/>
          <p:nvPr/>
        </p:nvSpPr>
        <p:spPr>
          <a:xfrm>
            <a:off x="4438244" y="868854"/>
            <a:ext cx="433854" cy="276999"/>
          </a:xfrm>
          <a:prstGeom prst="rect">
            <a:avLst/>
          </a:prstGeom>
          <a:noFill/>
        </p:spPr>
        <p:txBody>
          <a:bodyPr wrap="square" rtlCol="0">
            <a:spAutoFit/>
          </a:bodyPr>
          <a:lstStyle/>
          <a:p>
            <a:r>
              <a:rPr lang="en-US" sz="1200" i="1" dirty="0"/>
              <a:t>At</a:t>
            </a:r>
          </a:p>
        </p:txBody>
      </p:sp>
      <p:sp>
        <p:nvSpPr>
          <p:cNvPr id="24" name="Rectangle: Rounded Corners 23">
            <a:extLst>
              <a:ext uri="{FF2B5EF4-FFF2-40B4-BE49-F238E27FC236}">
                <a16:creationId xmlns:a16="http://schemas.microsoft.com/office/drawing/2014/main" id="{014625C0-DA0E-D8B7-A479-5A9775607C94}"/>
              </a:ext>
            </a:extLst>
          </p:cNvPr>
          <p:cNvSpPr/>
          <p:nvPr/>
        </p:nvSpPr>
        <p:spPr>
          <a:xfrm>
            <a:off x="4953000" y="3579350"/>
            <a:ext cx="968368" cy="457200"/>
          </a:xfrm>
          <a:prstGeom prst="roundRect">
            <a:avLst/>
          </a:prstGeom>
          <a:solidFill>
            <a:srgbClr val="FFFFC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_crsh17</a:t>
            </a:r>
          </a:p>
        </p:txBody>
      </p:sp>
      <p:sp>
        <p:nvSpPr>
          <p:cNvPr id="25" name="TextBox 24">
            <a:extLst>
              <a:ext uri="{FF2B5EF4-FFF2-40B4-BE49-F238E27FC236}">
                <a16:creationId xmlns:a16="http://schemas.microsoft.com/office/drawing/2014/main" id="{36B94945-BA21-B230-6285-FA22CE4CAE2E}"/>
              </a:ext>
            </a:extLst>
          </p:cNvPr>
          <p:cNvSpPr txBox="1"/>
          <p:nvPr/>
        </p:nvSpPr>
        <p:spPr>
          <a:xfrm>
            <a:off x="5723144" y="1467132"/>
            <a:ext cx="747320" cy="276999"/>
          </a:xfrm>
          <a:prstGeom prst="rect">
            <a:avLst/>
          </a:prstGeom>
          <a:noFill/>
        </p:spPr>
        <p:txBody>
          <a:bodyPr wrap="none" rtlCol="0">
            <a:spAutoFit/>
          </a:bodyPr>
          <a:lstStyle/>
          <a:p>
            <a:r>
              <a:rPr lang="en-US" sz="1200" i="1" dirty="0"/>
              <a:t>Involves</a:t>
            </a:r>
          </a:p>
        </p:txBody>
      </p:sp>
      <p:cxnSp>
        <p:nvCxnSpPr>
          <p:cNvPr id="26" name="Straight Arrow Connector 25">
            <a:extLst>
              <a:ext uri="{FF2B5EF4-FFF2-40B4-BE49-F238E27FC236}">
                <a16:creationId xmlns:a16="http://schemas.microsoft.com/office/drawing/2014/main" id="{0ADCF57D-17E2-00A4-3609-22D76382D9CF}"/>
              </a:ext>
            </a:extLst>
          </p:cNvPr>
          <p:cNvCxnSpPr>
            <a:cxnSpLocks/>
            <a:stCxn id="24" idx="0"/>
          </p:cNvCxnSpPr>
          <p:nvPr/>
        </p:nvCxnSpPr>
        <p:spPr>
          <a:xfrm flipV="1">
            <a:off x="5437184" y="1467132"/>
            <a:ext cx="0" cy="2112218"/>
          </a:xfrm>
          <a:prstGeom prst="straightConnector1">
            <a:avLst/>
          </a:prstGeom>
          <a:ln w="25400">
            <a:solidFill>
              <a:schemeClr val="accent6"/>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31D2CE7-4A12-E0CC-BF92-D66450983256}"/>
              </a:ext>
            </a:extLst>
          </p:cNvPr>
          <p:cNvSpPr txBox="1"/>
          <p:nvPr/>
        </p:nvSpPr>
        <p:spPr>
          <a:xfrm>
            <a:off x="5403239" y="3225415"/>
            <a:ext cx="458780" cy="276999"/>
          </a:xfrm>
          <a:prstGeom prst="rect">
            <a:avLst/>
          </a:prstGeom>
          <a:noFill/>
        </p:spPr>
        <p:txBody>
          <a:bodyPr wrap="none" rtlCol="0">
            <a:spAutoFit/>
          </a:bodyPr>
          <a:lstStyle/>
          <a:p>
            <a:r>
              <a:rPr lang="en-US" sz="1200" i="1" dirty="0"/>
              <a:t>Is-A</a:t>
            </a:r>
          </a:p>
        </p:txBody>
      </p:sp>
      <p:sp>
        <p:nvSpPr>
          <p:cNvPr id="28" name="Rectangle: Rounded Corners 27">
            <a:extLst>
              <a:ext uri="{FF2B5EF4-FFF2-40B4-BE49-F238E27FC236}">
                <a16:creationId xmlns:a16="http://schemas.microsoft.com/office/drawing/2014/main" id="{474912D6-6493-C1A2-0469-7D29F15B1BB5}"/>
              </a:ext>
            </a:extLst>
          </p:cNvPr>
          <p:cNvSpPr/>
          <p:nvPr/>
        </p:nvSpPr>
        <p:spPr>
          <a:xfrm>
            <a:off x="4213232" y="4563439"/>
            <a:ext cx="968368" cy="457200"/>
          </a:xfrm>
          <a:prstGeom prst="roundRect">
            <a:avLst/>
          </a:prstGeom>
          <a:solidFill>
            <a:srgbClr val="FFFFC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_car22</a:t>
            </a:r>
          </a:p>
        </p:txBody>
      </p:sp>
      <p:sp>
        <p:nvSpPr>
          <p:cNvPr id="29" name="TextBox 28">
            <a:extLst>
              <a:ext uri="{FF2B5EF4-FFF2-40B4-BE49-F238E27FC236}">
                <a16:creationId xmlns:a16="http://schemas.microsoft.com/office/drawing/2014/main" id="{7D404706-0A22-C800-BA2E-7F4157CB1DF0}"/>
              </a:ext>
            </a:extLst>
          </p:cNvPr>
          <p:cNvSpPr txBox="1"/>
          <p:nvPr/>
        </p:nvSpPr>
        <p:spPr>
          <a:xfrm>
            <a:off x="4418812" y="4166738"/>
            <a:ext cx="747320" cy="276999"/>
          </a:xfrm>
          <a:prstGeom prst="rect">
            <a:avLst/>
          </a:prstGeom>
          <a:noFill/>
        </p:spPr>
        <p:txBody>
          <a:bodyPr wrap="none" rtlCol="0">
            <a:spAutoFit/>
          </a:bodyPr>
          <a:lstStyle/>
          <a:p>
            <a:r>
              <a:rPr lang="en-US" sz="1200" i="1" dirty="0"/>
              <a:t>Involves</a:t>
            </a:r>
          </a:p>
        </p:txBody>
      </p:sp>
      <p:cxnSp>
        <p:nvCxnSpPr>
          <p:cNvPr id="30" name="Straight Arrow Connector 29">
            <a:extLst>
              <a:ext uri="{FF2B5EF4-FFF2-40B4-BE49-F238E27FC236}">
                <a16:creationId xmlns:a16="http://schemas.microsoft.com/office/drawing/2014/main" id="{70CC3258-D8B7-210D-15B3-B813A2A283CB}"/>
              </a:ext>
            </a:extLst>
          </p:cNvPr>
          <p:cNvCxnSpPr>
            <a:cxnSpLocks/>
          </p:cNvCxnSpPr>
          <p:nvPr/>
        </p:nvCxnSpPr>
        <p:spPr>
          <a:xfrm flipH="1">
            <a:off x="4817474" y="4068231"/>
            <a:ext cx="484184" cy="42449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Rounded Corners 30">
            <a:extLst>
              <a:ext uri="{FF2B5EF4-FFF2-40B4-BE49-F238E27FC236}">
                <a16:creationId xmlns:a16="http://schemas.microsoft.com/office/drawing/2014/main" id="{A5976D50-FCFF-E6D2-9A33-C632942369C0}"/>
              </a:ext>
            </a:extLst>
          </p:cNvPr>
          <p:cNvSpPr/>
          <p:nvPr/>
        </p:nvSpPr>
        <p:spPr>
          <a:xfrm>
            <a:off x="5878710" y="4562914"/>
            <a:ext cx="968368" cy="457200"/>
          </a:xfrm>
          <a:prstGeom prst="roundRect">
            <a:avLst/>
          </a:prstGeom>
          <a:solidFill>
            <a:srgbClr val="FFFFC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_p14</a:t>
            </a:r>
          </a:p>
        </p:txBody>
      </p:sp>
      <p:sp>
        <p:nvSpPr>
          <p:cNvPr id="32" name="TextBox 31">
            <a:extLst>
              <a:ext uri="{FF2B5EF4-FFF2-40B4-BE49-F238E27FC236}">
                <a16:creationId xmlns:a16="http://schemas.microsoft.com/office/drawing/2014/main" id="{21665A68-1FDD-A77E-3B2C-AC2EB5F11AAA}"/>
              </a:ext>
            </a:extLst>
          </p:cNvPr>
          <p:cNvSpPr txBox="1"/>
          <p:nvPr/>
        </p:nvSpPr>
        <p:spPr>
          <a:xfrm>
            <a:off x="5202964" y="4804325"/>
            <a:ext cx="671979" cy="276999"/>
          </a:xfrm>
          <a:prstGeom prst="rect">
            <a:avLst/>
          </a:prstGeom>
          <a:noFill/>
        </p:spPr>
        <p:txBody>
          <a:bodyPr wrap="square" rtlCol="0">
            <a:spAutoFit/>
          </a:bodyPr>
          <a:lstStyle/>
          <a:p>
            <a:r>
              <a:rPr lang="en-US" sz="1200" i="1" dirty="0"/>
              <a:t>Driver</a:t>
            </a:r>
          </a:p>
        </p:txBody>
      </p:sp>
      <p:cxnSp>
        <p:nvCxnSpPr>
          <p:cNvPr id="33" name="Straight Arrow Connector 32">
            <a:extLst>
              <a:ext uri="{FF2B5EF4-FFF2-40B4-BE49-F238E27FC236}">
                <a16:creationId xmlns:a16="http://schemas.microsoft.com/office/drawing/2014/main" id="{08BCAC1D-97FC-25BF-13FE-1A26BDD230D1}"/>
              </a:ext>
            </a:extLst>
          </p:cNvPr>
          <p:cNvCxnSpPr>
            <a:cxnSpLocks/>
          </p:cNvCxnSpPr>
          <p:nvPr/>
        </p:nvCxnSpPr>
        <p:spPr>
          <a:xfrm>
            <a:off x="5201113" y="4804325"/>
            <a:ext cx="660906" cy="412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F58D0401-8827-481E-0816-1EC02CB07D4A}"/>
              </a:ext>
            </a:extLst>
          </p:cNvPr>
          <p:cNvCxnSpPr>
            <a:cxnSpLocks/>
          </p:cNvCxnSpPr>
          <p:nvPr/>
        </p:nvCxnSpPr>
        <p:spPr>
          <a:xfrm>
            <a:off x="5723144" y="4089679"/>
            <a:ext cx="541333" cy="42449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2FC881E5-E586-BF4F-A10F-6D98AFCF799C}"/>
              </a:ext>
            </a:extLst>
          </p:cNvPr>
          <p:cNvSpPr txBox="1"/>
          <p:nvPr/>
        </p:nvSpPr>
        <p:spPr>
          <a:xfrm>
            <a:off x="6009104" y="4161067"/>
            <a:ext cx="747320" cy="276999"/>
          </a:xfrm>
          <a:prstGeom prst="rect">
            <a:avLst/>
          </a:prstGeom>
          <a:noFill/>
        </p:spPr>
        <p:txBody>
          <a:bodyPr wrap="none" rtlCol="0">
            <a:spAutoFit/>
          </a:bodyPr>
          <a:lstStyle/>
          <a:p>
            <a:r>
              <a:rPr lang="en-US" sz="1200" i="1" dirty="0"/>
              <a:t>Involves</a:t>
            </a:r>
          </a:p>
        </p:txBody>
      </p:sp>
      <p:sp>
        <p:nvSpPr>
          <p:cNvPr id="36" name="Rectangle: Rounded Corners 35">
            <a:extLst>
              <a:ext uri="{FF2B5EF4-FFF2-40B4-BE49-F238E27FC236}">
                <a16:creationId xmlns:a16="http://schemas.microsoft.com/office/drawing/2014/main" id="{BDDF9246-BFD7-2FDE-2888-E3D67782557E}"/>
              </a:ext>
            </a:extLst>
          </p:cNvPr>
          <p:cNvSpPr/>
          <p:nvPr/>
        </p:nvSpPr>
        <p:spPr>
          <a:xfrm>
            <a:off x="7599381" y="4563439"/>
            <a:ext cx="968368" cy="457200"/>
          </a:xfrm>
          <a:prstGeom prst="roundRect">
            <a:avLst/>
          </a:prstGeom>
          <a:solidFill>
            <a:srgbClr val="FFFFC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_n32</a:t>
            </a:r>
          </a:p>
        </p:txBody>
      </p:sp>
      <p:sp>
        <p:nvSpPr>
          <p:cNvPr id="37" name="Rectangle: Rounded Corners 36">
            <a:extLst>
              <a:ext uri="{FF2B5EF4-FFF2-40B4-BE49-F238E27FC236}">
                <a16:creationId xmlns:a16="http://schemas.microsoft.com/office/drawing/2014/main" id="{B6739A87-F717-9A38-FAB2-75212A9E41BC}"/>
              </a:ext>
            </a:extLst>
          </p:cNvPr>
          <p:cNvSpPr/>
          <p:nvPr/>
        </p:nvSpPr>
        <p:spPr>
          <a:xfrm>
            <a:off x="9166232" y="4106239"/>
            <a:ext cx="968368" cy="457200"/>
          </a:xfrm>
          <a:prstGeom prst="roundRect">
            <a:avLst/>
          </a:prstGeom>
          <a:solidFill>
            <a:srgbClr val="FFFFC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“Peter”</a:t>
            </a:r>
          </a:p>
        </p:txBody>
      </p:sp>
      <p:sp>
        <p:nvSpPr>
          <p:cNvPr id="38" name="Rectangle: Rounded Corners 37">
            <a:extLst>
              <a:ext uri="{FF2B5EF4-FFF2-40B4-BE49-F238E27FC236}">
                <a16:creationId xmlns:a16="http://schemas.microsoft.com/office/drawing/2014/main" id="{A8931EE0-B54F-9EB8-3F29-1C0C230785F8}"/>
              </a:ext>
            </a:extLst>
          </p:cNvPr>
          <p:cNvSpPr/>
          <p:nvPr/>
        </p:nvSpPr>
        <p:spPr>
          <a:xfrm>
            <a:off x="9166232" y="5020639"/>
            <a:ext cx="968368" cy="457200"/>
          </a:xfrm>
          <a:prstGeom prst="roundRect">
            <a:avLst/>
          </a:prstGeom>
          <a:solidFill>
            <a:srgbClr val="FFFFC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“Wimsey”</a:t>
            </a:r>
          </a:p>
        </p:txBody>
      </p:sp>
      <p:sp>
        <p:nvSpPr>
          <p:cNvPr id="39" name="TextBox 38">
            <a:extLst>
              <a:ext uri="{FF2B5EF4-FFF2-40B4-BE49-F238E27FC236}">
                <a16:creationId xmlns:a16="http://schemas.microsoft.com/office/drawing/2014/main" id="{0E305116-A660-2D2F-7712-361DFCD72353}"/>
              </a:ext>
            </a:extLst>
          </p:cNvPr>
          <p:cNvSpPr txBox="1"/>
          <p:nvPr/>
        </p:nvSpPr>
        <p:spPr>
          <a:xfrm>
            <a:off x="6857916" y="4514450"/>
            <a:ext cx="678391" cy="276999"/>
          </a:xfrm>
          <a:prstGeom prst="rect">
            <a:avLst/>
          </a:prstGeom>
          <a:noFill/>
        </p:spPr>
        <p:txBody>
          <a:bodyPr wrap="none" rtlCol="0">
            <a:spAutoFit/>
          </a:bodyPr>
          <a:lstStyle/>
          <a:p>
            <a:r>
              <a:rPr lang="en-US" sz="1200" i="1" dirty="0"/>
              <a:t>Named</a:t>
            </a:r>
          </a:p>
        </p:txBody>
      </p:sp>
      <p:cxnSp>
        <p:nvCxnSpPr>
          <p:cNvPr id="40" name="Straight Arrow Connector 39">
            <a:extLst>
              <a:ext uri="{FF2B5EF4-FFF2-40B4-BE49-F238E27FC236}">
                <a16:creationId xmlns:a16="http://schemas.microsoft.com/office/drawing/2014/main" id="{41A58270-C160-2208-48DD-692661E213F5}"/>
              </a:ext>
            </a:extLst>
          </p:cNvPr>
          <p:cNvCxnSpPr>
            <a:stCxn id="36" idx="3"/>
          </p:cNvCxnSpPr>
          <p:nvPr/>
        </p:nvCxnSpPr>
        <p:spPr>
          <a:xfrm flipV="1">
            <a:off x="8567749" y="4457644"/>
            <a:ext cx="598483" cy="334395"/>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F00A00B9-1ED3-6F60-27B9-65D153BBC451}"/>
              </a:ext>
            </a:extLst>
          </p:cNvPr>
          <p:cNvCxnSpPr>
            <a:stCxn id="36" idx="3"/>
          </p:cNvCxnSpPr>
          <p:nvPr/>
        </p:nvCxnSpPr>
        <p:spPr>
          <a:xfrm>
            <a:off x="8567749" y="4792039"/>
            <a:ext cx="598483" cy="3048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EE67041D-5A79-1613-8494-1352F867DD65}"/>
              </a:ext>
            </a:extLst>
          </p:cNvPr>
          <p:cNvCxnSpPr/>
          <p:nvPr/>
        </p:nvCxnSpPr>
        <p:spPr>
          <a:xfrm flipV="1">
            <a:off x="6843311" y="4820097"/>
            <a:ext cx="739705" cy="472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Rectangle: Rounded Corners 42">
            <a:extLst>
              <a:ext uri="{FF2B5EF4-FFF2-40B4-BE49-F238E27FC236}">
                <a16:creationId xmlns:a16="http://schemas.microsoft.com/office/drawing/2014/main" id="{A3E986B0-EC09-4C7D-5A9D-CD44DDEC8586}"/>
              </a:ext>
            </a:extLst>
          </p:cNvPr>
          <p:cNvSpPr/>
          <p:nvPr/>
        </p:nvSpPr>
        <p:spPr>
          <a:xfrm>
            <a:off x="6670598" y="3558264"/>
            <a:ext cx="968368" cy="457200"/>
          </a:xfrm>
          <a:prstGeom prst="roundRect">
            <a:avLst/>
          </a:prstGeom>
          <a:solidFill>
            <a:srgbClr val="FFFFC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“2022-03-04”</a:t>
            </a:r>
          </a:p>
        </p:txBody>
      </p:sp>
      <p:cxnSp>
        <p:nvCxnSpPr>
          <p:cNvPr id="44" name="Straight Arrow Connector 43">
            <a:extLst>
              <a:ext uri="{FF2B5EF4-FFF2-40B4-BE49-F238E27FC236}">
                <a16:creationId xmlns:a16="http://schemas.microsoft.com/office/drawing/2014/main" id="{A2AEAB5A-9A90-C534-4A63-AF8F4FA9CEE1}"/>
              </a:ext>
            </a:extLst>
          </p:cNvPr>
          <p:cNvCxnSpPr>
            <a:cxnSpLocks/>
          </p:cNvCxnSpPr>
          <p:nvPr/>
        </p:nvCxnSpPr>
        <p:spPr>
          <a:xfrm flipV="1">
            <a:off x="5921368" y="3799528"/>
            <a:ext cx="739705" cy="472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90A76589-26CC-1226-0B7C-B5470B9C2602}"/>
              </a:ext>
            </a:extLst>
          </p:cNvPr>
          <p:cNvSpPr/>
          <p:nvPr/>
        </p:nvSpPr>
        <p:spPr>
          <a:xfrm>
            <a:off x="1582928" y="868853"/>
            <a:ext cx="1066800" cy="2060631"/>
          </a:xfrm>
          <a:prstGeom prst="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rPr>
              <a:t>NIEM</a:t>
            </a:r>
            <a:endParaRPr lang="en-US" sz="1600" dirty="0">
              <a:solidFill>
                <a:schemeClr val="tx1"/>
              </a:solidFill>
            </a:endParaRPr>
          </a:p>
          <a:p>
            <a:pPr algn="ctr"/>
            <a:r>
              <a:rPr lang="en-US" sz="1600" dirty="0">
                <a:solidFill>
                  <a:schemeClr val="tx1"/>
                </a:solidFill>
              </a:rPr>
              <a:t>model</a:t>
            </a:r>
          </a:p>
        </p:txBody>
      </p:sp>
      <p:sp>
        <p:nvSpPr>
          <p:cNvPr id="47" name="Rectangle 46">
            <a:extLst>
              <a:ext uri="{FF2B5EF4-FFF2-40B4-BE49-F238E27FC236}">
                <a16:creationId xmlns:a16="http://schemas.microsoft.com/office/drawing/2014/main" id="{AC4DE80E-D686-80E2-83D5-F466DB918D5C}"/>
              </a:ext>
            </a:extLst>
          </p:cNvPr>
          <p:cNvSpPr/>
          <p:nvPr/>
        </p:nvSpPr>
        <p:spPr>
          <a:xfrm>
            <a:off x="1582928" y="2929484"/>
            <a:ext cx="1066800" cy="2167356"/>
          </a:xfrm>
          <a:prstGeom prst="rect">
            <a:avLst/>
          </a:prstGeom>
          <a:solidFill>
            <a:srgbClr val="FBFABB"/>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rPr>
              <a:t>NIEM</a:t>
            </a:r>
            <a:endParaRPr lang="en-US" sz="1600" dirty="0">
              <a:solidFill>
                <a:schemeClr val="tx1"/>
              </a:solidFill>
            </a:endParaRPr>
          </a:p>
          <a:p>
            <a:pPr algn="ctr"/>
            <a:r>
              <a:rPr lang="en-US" sz="1600" dirty="0">
                <a:solidFill>
                  <a:schemeClr val="tx1"/>
                </a:solidFill>
              </a:rPr>
              <a:t>message</a:t>
            </a:r>
          </a:p>
        </p:txBody>
      </p:sp>
      <p:cxnSp>
        <p:nvCxnSpPr>
          <p:cNvPr id="48" name="Straight Connector 47">
            <a:extLst>
              <a:ext uri="{FF2B5EF4-FFF2-40B4-BE49-F238E27FC236}">
                <a16:creationId xmlns:a16="http://schemas.microsoft.com/office/drawing/2014/main" id="{681F2D64-A1D1-AE97-8CE0-86D1D35569A6}"/>
              </a:ext>
            </a:extLst>
          </p:cNvPr>
          <p:cNvCxnSpPr>
            <a:cxnSpLocks/>
          </p:cNvCxnSpPr>
          <p:nvPr/>
        </p:nvCxnSpPr>
        <p:spPr>
          <a:xfrm>
            <a:off x="1582928" y="2929485"/>
            <a:ext cx="10389409" cy="0"/>
          </a:xfrm>
          <a:prstGeom prst="line">
            <a:avLst/>
          </a:prstGeom>
          <a:ln w="38100">
            <a:solidFill>
              <a:schemeClr val="tx1"/>
            </a:solidFill>
            <a:prstDash val="sysDash"/>
            <a:tailEnd type="non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24EA61BA-130D-0375-CA27-F61869B8E23E}"/>
              </a:ext>
            </a:extLst>
          </p:cNvPr>
          <p:cNvSpPr txBox="1"/>
          <p:nvPr/>
        </p:nvSpPr>
        <p:spPr>
          <a:xfrm>
            <a:off x="10502744" y="2475540"/>
            <a:ext cx="1460656" cy="338554"/>
          </a:xfrm>
          <a:prstGeom prst="rect">
            <a:avLst/>
          </a:prstGeom>
          <a:noFill/>
        </p:spPr>
        <p:txBody>
          <a:bodyPr wrap="none" rtlCol="0">
            <a:spAutoFit/>
          </a:bodyPr>
          <a:lstStyle/>
          <a:p>
            <a:r>
              <a:rPr lang="en-US" sz="1600" i="1" dirty="0"/>
              <a:t>ontology layer</a:t>
            </a:r>
          </a:p>
        </p:txBody>
      </p:sp>
      <p:sp>
        <p:nvSpPr>
          <p:cNvPr id="50" name="TextBox 49">
            <a:extLst>
              <a:ext uri="{FF2B5EF4-FFF2-40B4-BE49-F238E27FC236}">
                <a16:creationId xmlns:a16="http://schemas.microsoft.com/office/drawing/2014/main" id="{FA30CE2E-0099-9D54-67C6-50419A4F7B01}"/>
              </a:ext>
            </a:extLst>
          </p:cNvPr>
          <p:cNvSpPr txBox="1"/>
          <p:nvPr/>
        </p:nvSpPr>
        <p:spPr>
          <a:xfrm>
            <a:off x="10057109" y="3005685"/>
            <a:ext cx="1906291" cy="338554"/>
          </a:xfrm>
          <a:prstGeom prst="rect">
            <a:avLst/>
          </a:prstGeom>
          <a:noFill/>
        </p:spPr>
        <p:txBody>
          <a:bodyPr wrap="none" rtlCol="0">
            <a:spAutoFit/>
          </a:bodyPr>
          <a:lstStyle/>
          <a:p>
            <a:r>
              <a:rPr lang="en-US" sz="1600" i="1" dirty="0"/>
              <a:t>instance data layer</a:t>
            </a:r>
          </a:p>
        </p:txBody>
      </p:sp>
      <p:sp>
        <p:nvSpPr>
          <p:cNvPr id="51" name="Rectangle: Rounded Corners 50">
            <a:extLst>
              <a:ext uri="{FF2B5EF4-FFF2-40B4-BE49-F238E27FC236}">
                <a16:creationId xmlns:a16="http://schemas.microsoft.com/office/drawing/2014/main" id="{88EFEA27-548D-C614-E060-B5FAC8886091}"/>
              </a:ext>
            </a:extLst>
          </p:cNvPr>
          <p:cNvSpPr/>
          <p:nvPr/>
        </p:nvSpPr>
        <p:spPr>
          <a:xfrm>
            <a:off x="4992957" y="938544"/>
            <a:ext cx="968368"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Crash</a:t>
            </a:r>
          </a:p>
        </p:txBody>
      </p:sp>
      <p:sp>
        <p:nvSpPr>
          <p:cNvPr id="52" name="Rectangle: Rounded Corners 51">
            <a:extLst>
              <a:ext uri="{FF2B5EF4-FFF2-40B4-BE49-F238E27FC236}">
                <a16:creationId xmlns:a16="http://schemas.microsoft.com/office/drawing/2014/main" id="{14168360-608E-8EEF-D4FD-248BA73C2533}"/>
              </a:ext>
            </a:extLst>
          </p:cNvPr>
          <p:cNvSpPr/>
          <p:nvPr/>
        </p:nvSpPr>
        <p:spPr>
          <a:xfrm>
            <a:off x="6701030" y="933824"/>
            <a:ext cx="968368"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Date</a:t>
            </a:r>
          </a:p>
        </p:txBody>
      </p:sp>
      <p:sp>
        <p:nvSpPr>
          <p:cNvPr id="53" name="Rectangle: Rounded Corners 52">
            <a:extLst>
              <a:ext uri="{FF2B5EF4-FFF2-40B4-BE49-F238E27FC236}">
                <a16:creationId xmlns:a16="http://schemas.microsoft.com/office/drawing/2014/main" id="{9D04A60D-BD42-3846-21F4-D7213B56E211}"/>
              </a:ext>
            </a:extLst>
          </p:cNvPr>
          <p:cNvSpPr/>
          <p:nvPr/>
        </p:nvSpPr>
        <p:spPr>
          <a:xfrm>
            <a:off x="7464706" y="1820239"/>
            <a:ext cx="968368"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Name</a:t>
            </a:r>
          </a:p>
        </p:txBody>
      </p:sp>
      <p:sp>
        <p:nvSpPr>
          <p:cNvPr id="54" name="Rectangle: Rounded Corners 53">
            <a:extLst>
              <a:ext uri="{FF2B5EF4-FFF2-40B4-BE49-F238E27FC236}">
                <a16:creationId xmlns:a16="http://schemas.microsoft.com/office/drawing/2014/main" id="{C1D81650-5F33-2237-30BD-FF96243081CD}"/>
              </a:ext>
            </a:extLst>
          </p:cNvPr>
          <p:cNvSpPr/>
          <p:nvPr/>
        </p:nvSpPr>
        <p:spPr>
          <a:xfrm>
            <a:off x="5831157" y="1820239"/>
            <a:ext cx="968368" cy="457200"/>
          </a:xfrm>
          <a:prstGeom prst="roundRect">
            <a:avLst/>
          </a:prstGeom>
          <a:solidFill>
            <a:schemeClr val="accent5">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1200" dirty="0">
                <a:solidFill>
                  <a:schemeClr val="tx1"/>
                </a:solidFill>
              </a:rPr>
              <a:t>Person</a:t>
            </a:r>
          </a:p>
        </p:txBody>
      </p:sp>
    </p:spTree>
    <p:extLst>
      <p:ext uri="{BB962C8B-B14F-4D97-AF65-F5344CB8AC3E}">
        <p14:creationId xmlns:p14="http://schemas.microsoft.com/office/powerpoint/2010/main" val="3344596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2AB3D6B-139C-8E0D-5E1C-EF4CAA132769}"/>
              </a:ext>
            </a:extLst>
          </p:cNvPr>
          <p:cNvSpPr>
            <a:spLocks noGrp="1"/>
          </p:cNvSpPr>
          <p:nvPr>
            <p:ph type="sldNum" sz="quarter" idx="12"/>
          </p:nvPr>
        </p:nvSpPr>
        <p:spPr/>
        <p:txBody>
          <a:bodyPr/>
          <a:lstStyle/>
          <a:p>
            <a:fld id="{BECF63ED-5365-0347-943C-46237B9951C9}" type="slidenum">
              <a:rPr lang="en-US" smtClean="0"/>
              <a:t>11</a:t>
            </a:fld>
            <a:endParaRPr lang="en-US" dirty="0"/>
          </a:p>
        </p:txBody>
      </p:sp>
      <p:sp>
        <p:nvSpPr>
          <p:cNvPr id="3" name="Title 2">
            <a:extLst>
              <a:ext uri="{FF2B5EF4-FFF2-40B4-BE49-F238E27FC236}">
                <a16:creationId xmlns:a16="http://schemas.microsoft.com/office/drawing/2014/main" id="{94991C7A-43E1-BBE2-6424-F85CE1F480EA}"/>
              </a:ext>
            </a:extLst>
          </p:cNvPr>
          <p:cNvSpPr>
            <a:spLocks noGrp="1"/>
          </p:cNvSpPr>
          <p:nvPr>
            <p:ph type="title"/>
          </p:nvPr>
        </p:nvSpPr>
        <p:spPr/>
        <p:txBody>
          <a:bodyPr/>
          <a:lstStyle/>
          <a:p>
            <a:r>
              <a:rPr lang="en-US"/>
              <a:t>New Technical Specifications	</a:t>
            </a:r>
          </a:p>
        </p:txBody>
      </p:sp>
      <p:sp>
        <p:nvSpPr>
          <p:cNvPr id="4" name="Content Placeholder 3">
            <a:extLst>
              <a:ext uri="{FF2B5EF4-FFF2-40B4-BE49-F238E27FC236}">
                <a16:creationId xmlns:a16="http://schemas.microsoft.com/office/drawing/2014/main" id="{C8B11423-EDB6-8148-A789-B8E3DBAD2B97}"/>
              </a:ext>
            </a:extLst>
          </p:cNvPr>
          <p:cNvSpPr>
            <a:spLocks noGrp="1"/>
          </p:cNvSpPr>
          <p:nvPr>
            <p:ph idx="1"/>
          </p:nvPr>
        </p:nvSpPr>
        <p:spPr>
          <a:xfrm>
            <a:off x="426720" y="1371600"/>
            <a:ext cx="6888480" cy="4572000"/>
          </a:xfrm>
        </p:spPr>
        <p:txBody>
          <a:bodyPr/>
          <a:lstStyle/>
          <a:p>
            <a:r>
              <a:rPr lang="en-US"/>
              <a:t>NIEM 6 includes a complete rewrite of its key technical specification, the </a:t>
            </a:r>
            <a:r>
              <a:rPr lang="en-US" i="1"/>
              <a:t>Naming and Design Rules</a:t>
            </a:r>
          </a:p>
          <a:p>
            <a:pPr marL="0" indent="0">
              <a:buNone/>
            </a:pPr>
            <a:r>
              <a:rPr lang="en-US" sz="1800"/>
              <a:t>https://github.com/niemopen/niem-naming-design-rules</a:t>
            </a:r>
          </a:p>
          <a:p>
            <a:endParaRPr lang="en-US"/>
          </a:p>
        </p:txBody>
      </p:sp>
      <p:pic>
        <p:nvPicPr>
          <p:cNvPr id="6" name="Picture 5">
            <a:extLst>
              <a:ext uri="{FF2B5EF4-FFF2-40B4-BE49-F238E27FC236}">
                <a16:creationId xmlns:a16="http://schemas.microsoft.com/office/drawing/2014/main" id="{4AA68A46-BFB5-A195-930D-78B99208B43C}"/>
              </a:ext>
            </a:extLst>
          </p:cNvPr>
          <p:cNvPicPr>
            <a:picLocks noChangeAspect="1"/>
          </p:cNvPicPr>
          <p:nvPr/>
        </p:nvPicPr>
        <p:blipFill>
          <a:blip r:embed="rId3"/>
          <a:stretch>
            <a:fillRect/>
          </a:stretch>
        </p:blipFill>
        <p:spPr>
          <a:xfrm>
            <a:off x="7451035" y="685800"/>
            <a:ext cx="4056021" cy="5219375"/>
          </a:xfrm>
          <a:prstGeom prst="rect">
            <a:avLst/>
          </a:prstGeom>
          <a:ln>
            <a:solidFill>
              <a:schemeClr val="tx1"/>
            </a:solidFill>
          </a:ln>
        </p:spPr>
      </p:pic>
    </p:spTree>
    <p:extLst>
      <p:ext uri="{BB962C8B-B14F-4D97-AF65-F5344CB8AC3E}">
        <p14:creationId xmlns:p14="http://schemas.microsoft.com/office/powerpoint/2010/main" val="3237707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219F6-3BB2-0071-82B4-6CA2BB8C7BE3}"/>
              </a:ext>
            </a:extLst>
          </p:cNvPr>
          <p:cNvSpPr>
            <a:spLocks noGrp="1"/>
          </p:cNvSpPr>
          <p:nvPr>
            <p:ph type="sldNum" sz="quarter" idx="12"/>
          </p:nvPr>
        </p:nvSpPr>
        <p:spPr/>
        <p:txBody>
          <a:bodyPr/>
          <a:lstStyle/>
          <a:p>
            <a:fld id="{BECF63ED-5365-0347-943C-46237B9951C9}" type="slidenum">
              <a:rPr lang="en-US" smtClean="0"/>
              <a:t>12</a:t>
            </a:fld>
            <a:endParaRPr lang="en-US" dirty="0"/>
          </a:p>
        </p:txBody>
      </p:sp>
      <p:sp>
        <p:nvSpPr>
          <p:cNvPr id="3" name="Title 2">
            <a:extLst>
              <a:ext uri="{FF2B5EF4-FFF2-40B4-BE49-F238E27FC236}">
                <a16:creationId xmlns:a16="http://schemas.microsoft.com/office/drawing/2014/main" id="{7FA1256D-5738-A6A7-3209-10ACE1411ADF}"/>
              </a:ext>
            </a:extLst>
          </p:cNvPr>
          <p:cNvSpPr>
            <a:spLocks noGrp="1"/>
          </p:cNvSpPr>
          <p:nvPr>
            <p:ph type="title"/>
          </p:nvPr>
        </p:nvSpPr>
        <p:spPr/>
        <p:txBody>
          <a:bodyPr/>
          <a:lstStyle/>
          <a:p>
            <a:r>
              <a:rPr lang="en-US"/>
              <a:t>Developer Tool Support	</a:t>
            </a:r>
          </a:p>
        </p:txBody>
      </p:sp>
      <p:sp>
        <p:nvSpPr>
          <p:cNvPr id="4" name="Content Placeholder 3">
            <a:extLst>
              <a:ext uri="{FF2B5EF4-FFF2-40B4-BE49-F238E27FC236}">
                <a16:creationId xmlns:a16="http://schemas.microsoft.com/office/drawing/2014/main" id="{B373B7A3-27CB-16FC-07E7-83E97AB51EA1}"/>
              </a:ext>
            </a:extLst>
          </p:cNvPr>
          <p:cNvSpPr>
            <a:spLocks noGrp="1"/>
          </p:cNvSpPr>
          <p:nvPr>
            <p:ph idx="1"/>
          </p:nvPr>
        </p:nvSpPr>
        <p:spPr>
          <a:xfrm>
            <a:off x="426720" y="2514600"/>
            <a:ext cx="11338560" cy="3429000"/>
          </a:xfrm>
        </p:spPr>
        <p:txBody>
          <a:bodyPr/>
          <a:lstStyle/>
          <a:p>
            <a:r>
              <a:rPr lang="en-US"/>
              <a:t>CMFTool</a:t>
            </a:r>
          </a:p>
          <a:p>
            <a:r>
              <a:rPr lang="en-US"/>
              <a:t>NIEM Toolbox and API 2.0</a:t>
            </a:r>
          </a:p>
          <a:p>
            <a:endParaRPr lang="en-US"/>
          </a:p>
        </p:txBody>
      </p:sp>
      <p:sp>
        <p:nvSpPr>
          <p:cNvPr id="5" name="Rectangle 4">
            <a:extLst>
              <a:ext uri="{FF2B5EF4-FFF2-40B4-BE49-F238E27FC236}">
                <a16:creationId xmlns:a16="http://schemas.microsoft.com/office/drawing/2014/main" id="{00A8F60D-4B47-6E72-1D24-4F953910DA72}"/>
              </a:ext>
            </a:extLst>
          </p:cNvPr>
          <p:cNvSpPr/>
          <p:nvPr/>
        </p:nvSpPr>
        <p:spPr>
          <a:xfrm>
            <a:off x="1156090" y="1331948"/>
            <a:ext cx="9829800" cy="861774"/>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chemeClr val="tx1"/>
                </a:solidFill>
              </a:rPr>
              <a:t>NIEM 6 includes new free and open-source developer tools</a:t>
            </a:r>
          </a:p>
        </p:txBody>
      </p:sp>
    </p:spTree>
    <p:extLst>
      <p:ext uri="{BB962C8B-B14F-4D97-AF65-F5344CB8AC3E}">
        <p14:creationId xmlns:p14="http://schemas.microsoft.com/office/powerpoint/2010/main" val="39199528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2EB39A-62F7-D479-0385-3441D41270E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0F79435-399E-D016-FCD4-28868F21C7A6}"/>
              </a:ext>
            </a:extLst>
          </p:cNvPr>
          <p:cNvSpPr>
            <a:spLocks noGrp="1"/>
          </p:cNvSpPr>
          <p:nvPr>
            <p:ph type="sldNum" sz="quarter" idx="12"/>
          </p:nvPr>
        </p:nvSpPr>
        <p:spPr/>
        <p:txBody>
          <a:bodyPr/>
          <a:lstStyle/>
          <a:p>
            <a:fld id="{BECF63ED-5365-0347-943C-46237B9951C9}" type="slidenum">
              <a:rPr lang="en-US" smtClean="0"/>
              <a:t>2</a:t>
            </a:fld>
            <a:endParaRPr lang="en-US" dirty="0"/>
          </a:p>
        </p:txBody>
      </p:sp>
      <p:sp>
        <p:nvSpPr>
          <p:cNvPr id="5" name="Title 4">
            <a:extLst>
              <a:ext uri="{FF2B5EF4-FFF2-40B4-BE49-F238E27FC236}">
                <a16:creationId xmlns:a16="http://schemas.microsoft.com/office/drawing/2014/main" id="{6B7D868B-0810-EF2D-23B9-1630ACF814E5}"/>
              </a:ext>
            </a:extLst>
          </p:cNvPr>
          <p:cNvSpPr>
            <a:spLocks noGrp="1"/>
          </p:cNvSpPr>
          <p:nvPr>
            <p:ph type="title"/>
          </p:nvPr>
        </p:nvSpPr>
        <p:spPr>
          <a:xfrm>
            <a:off x="385273" y="136525"/>
            <a:ext cx="10968527" cy="865469"/>
          </a:xfrm>
        </p:spPr>
        <p:txBody>
          <a:bodyPr/>
          <a:lstStyle/>
          <a:p>
            <a:r>
              <a:rPr lang="en-US" cap="none" dirty="0"/>
              <a:t>Purpose Of NIEM</a:t>
            </a:r>
          </a:p>
        </p:txBody>
      </p:sp>
      <p:sp>
        <p:nvSpPr>
          <p:cNvPr id="3" name="Content Placeholder 2">
            <a:extLst>
              <a:ext uri="{FF2B5EF4-FFF2-40B4-BE49-F238E27FC236}">
                <a16:creationId xmlns:a16="http://schemas.microsoft.com/office/drawing/2014/main" id="{F12D2CDD-7EC2-26F6-5199-01A4560EBDD9}"/>
              </a:ext>
            </a:extLst>
          </p:cNvPr>
          <p:cNvSpPr>
            <a:spLocks noGrp="1"/>
          </p:cNvSpPr>
          <p:nvPr>
            <p:ph idx="1"/>
          </p:nvPr>
        </p:nvSpPr>
        <p:spPr>
          <a:xfrm>
            <a:off x="8001000" y="413536"/>
            <a:ext cx="3657600" cy="5212080"/>
          </a:xfrm>
        </p:spPr>
        <p:txBody>
          <a:bodyPr>
            <a:normAutofit fontScale="92500" lnSpcReduction="20000"/>
          </a:bodyPr>
          <a:lstStyle/>
          <a:p>
            <a:r>
              <a:rPr lang="en-US" dirty="0"/>
              <a:t>A standard for data specifications</a:t>
            </a:r>
          </a:p>
          <a:p>
            <a:r>
              <a:rPr lang="en-US" dirty="0"/>
              <a:t>A reusable community-agreed data model</a:t>
            </a:r>
          </a:p>
          <a:p>
            <a:r>
              <a:rPr lang="en-US" dirty="0"/>
              <a:t>A tradeoff between</a:t>
            </a:r>
          </a:p>
          <a:p>
            <a:pPr lvl="1"/>
            <a:r>
              <a:rPr lang="en-US" dirty="0"/>
              <a:t>N</a:t>
            </a:r>
            <a:r>
              <a:rPr lang="en-US" baseline="30000" dirty="0"/>
              <a:t>2</a:t>
            </a:r>
            <a:r>
              <a:rPr lang="en-US" dirty="0"/>
              <a:t> pairwise arrangements</a:t>
            </a:r>
          </a:p>
          <a:p>
            <a:pPr lvl="1"/>
            <a:r>
              <a:rPr lang="en-US" dirty="0"/>
              <a:t>Single model</a:t>
            </a:r>
          </a:p>
          <a:p>
            <a:r>
              <a:rPr lang="en-US" dirty="0"/>
              <a:t>Works for</a:t>
            </a:r>
          </a:p>
          <a:p>
            <a:pPr lvl="1"/>
            <a:r>
              <a:rPr lang="en-US" dirty="0"/>
              <a:t>File transfer or message bus</a:t>
            </a:r>
          </a:p>
          <a:p>
            <a:pPr lvl="1"/>
            <a:r>
              <a:rPr lang="en-US" dirty="0"/>
              <a:t>APIs</a:t>
            </a:r>
          </a:p>
          <a:p>
            <a:pPr lvl="1"/>
            <a:r>
              <a:rPr lang="en-US" dirty="0"/>
              <a:t>Web resources</a:t>
            </a:r>
          </a:p>
          <a:p>
            <a:r>
              <a:rPr lang="en-US" dirty="0"/>
              <a:t>Widely useful for machine-to-machine data sharing</a:t>
            </a:r>
          </a:p>
        </p:txBody>
      </p:sp>
      <p:pic>
        <p:nvPicPr>
          <p:cNvPr id="4" name="Picture 3">
            <a:extLst>
              <a:ext uri="{FF2B5EF4-FFF2-40B4-BE49-F238E27FC236}">
                <a16:creationId xmlns:a16="http://schemas.microsoft.com/office/drawing/2014/main" id="{DA299799-7A96-F53B-EB1B-E57D551FE26D}"/>
              </a:ext>
            </a:extLst>
          </p:cNvPr>
          <p:cNvPicPr>
            <a:picLocks noChangeAspect="1"/>
          </p:cNvPicPr>
          <p:nvPr/>
        </p:nvPicPr>
        <p:blipFill>
          <a:blip r:embed="rId3"/>
          <a:stretch>
            <a:fillRect/>
          </a:stretch>
        </p:blipFill>
        <p:spPr>
          <a:xfrm>
            <a:off x="1011075" y="1070657"/>
            <a:ext cx="6359851" cy="4678680"/>
          </a:xfrm>
          <a:prstGeom prst="rect">
            <a:avLst/>
          </a:prstGeom>
        </p:spPr>
      </p:pic>
    </p:spTree>
    <p:extLst>
      <p:ext uri="{BB962C8B-B14F-4D97-AF65-F5344CB8AC3E}">
        <p14:creationId xmlns:p14="http://schemas.microsoft.com/office/powerpoint/2010/main" val="27541607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54F47AD-171B-6CB8-9104-60E744130B71}"/>
              </a:ext>
            </a:extLst>
          </p:cNvPr>
          <p:cNvSpPr>
            <a:spLocks noGrp="1"/>
          </p:cNvSpPr>
          <p:nvPr>
            <p:ph type="sldNum" sz="quarter" idx="12"/>
          </p:nvPr>
        </p:nvSpPr>
        <p:spPr/>
        <p:txBody>
          <a:bodyPr/>
          <a:lstStyle/>
          <a:p>
            <a:fld id="{BECF63ED-5365-0347-943C-46237B9951C9}" type="slidenum">
              <a:rPr lang="en-US" smtClean="0"/>
              <a:t>3</a:t>
            </a:fld>
            <a:endParaRPr lang="en-US" dirty="0"/>
          </a:p>
        </p:txBody>
      </p:sp>
      <p:sp>
        <p:nvSpPr>
          <p:cNvPr id="3" name="Title 2">
            <a:extLst>
              <a:ext uri="{FF2B5EF4-FFF2-40B4-BE49-F238E27FC236}">
                <a16:creationId xmlns:a16="http://schemas.microsoft.com/office/drawing/2014/main" id="{EADD69A4-6910-9B69-8A44-9C4233868677}"/>
              </a:ext>
            </a:extLst>
          </p:cNvPr>
          <p:cNvSpPr>
            <a:spLocks noGrp="1"/>
          </p:cNvSpPr>
          <p:nvPr>
            <p:ph type="title"/>
          </p:nvPr>
        </p:nvSpPr>
        <p:spPr/>
        <p:txBody>
          <a:bodyPr/>
          <a:lstStyle/>
          <a:p>
            <a:r>
              <a:rPr lang="en-US"/>
              <a:t>NIEM 6.0:  Not Your Father's NIEM...</a:t>
            </a:r>
          </a:p>
        </p:txBody>
      </p:sp>
      <p:sp>
        <p:nvSpPr>
          <p:cNvPr id="4" name="Content Placeholder 3">
            <a:extLst>
              <a:ext uri="{FF2B5EF4-FFF2-40B4-BE49-F238E27FC236}">
                <a16:creationId xmlns:a16="http://schemas.microsoft.com/office/drawing/2014/main" id="{EE5776C6-1B50-D313-629A-F14AEF923C75}"/>
              </a:ext>
            </a:extLst>
          </p:cNvPr>
          <p:cNvSpPr>
            <a:spLocks noGrp="1"/>
          </p:cNvSpPr>
          <p:nvPr>
            <p:ph idx="1"/>
          </p:nvPr>
        </p:nvSpPr>
        <p:spPr>
          <a:xfrm>
            <a:off x="426720" y="2611270"/>
            <a:ext cx="11338560" cy="3332330"/>
          </a:xfrm>
        </p:spPr>
        <p:txBody>
          <a:bodyPr/>
          <a:lstStyle/>
          <a:p>
            <a:r>
              <a:rPr lang="en-US"/>
              <a:t>First-class support for JSON messages and JSON developers</a:t>
            </a:r>
          </a:p>
          <a:p>
            <a:r>
              <a:rPr lang="en-US"/>
              <a:t>New technology-neutral data model format</a:t>
            </a:r>
          </a:p>
          <a:p>
            <a:r>
              <a:rPr lang="en-US"/>
              <a:t>Pathway to artificial intelligence – ontologies and knowledge graphs</a:t>
            </a:r>
          </a:p>
          <a:p>
            <a:r>
              <a:rPr lang="en-US"/>
              <a:t>Free and open-source developer tools</a:t>
            </a:r>
          </a:p>
        </p:txBody>
      </p:sp>
      <p:sp>
        <p:nvSpPr>
          <p:cNvPr id="5" name="Rectangle 4">
            <a:extLst>
              <a:ext uri="{FF2B5EF4-FFF2-40B4-BE49-F238E27FC236}">
                <a16:creationId xmlns:a16="http://schemas.microsoft.com/office/drawing/2014/main" id="{A4D18797-2E7A-5A57-DB69-8670D7550C2F}"/>
              </a:ext>
            </a:extLst>
          </p:cNvPr>
          <p:cNvSpPr/>
          <p:nvPr/>
        </p:nvSpPr>
        <p:spPr>
          <a:xfrm>
            <a:off x="1156090" y="1331948"/>
            <a:ext cx="9829800" cy="861774"/>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a:solidFill>
                  <a:schemeClr val="tx1"/>
                </a:solidFill>
              </a:rPr>
              <a:t>Many new features and simplifications</a:t>
            </a:r>
            <a:endParaRPr lang="en-US" sz="2400" b="1" dirty="0">
              <a:solidFill>
                <a:schemeClr val="tx1"/>
              </a:solidFill>
            </a:endParaRPr>
          </a:p>
        </p:txBody>
      </p:sp>
    </p:spTree>
    <p:extLst>
      <p:ext uri="{BB962C8B-B14F-4D97-AF65-F5344CB8AC3E}">
        <p14:creationId xmlns:p14="http://schemas.microsoft.com/office/powerpoint/2010/main" val="14011832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0B8BE0-C30A-6A83-1FB2-5EE090B3CF5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04234F5-4E91-F95F-5A6A-B8559019259B}"/>
              </a:ext>
            </a:extLst>
          </p:cNvPr>
          <p:cNvSpPr>
            <a:spLocks noGrp="1"/>
          </p:cNvSpPr>
          <p:nvPr>
            <p:ph type="sldNum" sz="quarter" idx="12"/>
          </p:nvPr>
        </p:nvSpPr>
        <p:spPr/>
        <p:txBody>
          <a:bodyPr/>
          <a:lstStyle/>
          <a:p>
            <a:fld id="{BECF63ED-5365-0347-943C-46237B9951C9}" type="slidenum">
              <a:rPr lang="en-US" smtClean="0"/>
              <a:t>4</a:t>
            </a:fld>
            <a:endParaRPr lang="en-US" dirty="0"/>
          </a:p>
        </p:txBody>
      </p:sp>
      <p:sp>
        <p:nvSpPr>
          <p:cNvPr id="3" name="Title 2">
            <a:extLst>
              <a:ext uri="{FF2B5EF4-FFF2-40B4-BE49-F238E27FC236}">
                <a16:creationId xmlns:a16="http://schemas.microsoft.com/office/drawing/2014/main" id="{B97D91A7-E7F2-A72A-A4E2-E77424EE505F}"/>
              </a:ext>
            </a:extLst>
          </p:cNvPr>
          <p:cNvSpPr>
            <a:spLocks noGrp="1"/>
          </p:cNvSpPr>
          <p:nvPr>
            <p:ph type="title"/>
          </p:nvPr>
        </p:nvSpPr>
        <p:spPr>
          <a:xfrm>
            <a:off x="753436" y="6385"/>
            <a:ext cx="10515600" cy="1325563"/>
          </a:xfrm>
        </p:spPr>
        <p:txBody>
          <a:bodyPr/>
          <a:lstStyle/>
          <a:p>
            <a:r>
              <a:rPr lang="en-US" cap="none" dirty="0"/>
              <a:t>NIEM XML == NIEM JSON</a:t>
            </a:r>
          </a:p>
        </p:txBody>
      </p:sp>
      <p:sp>
        <p:nvSpPr>
          <p:cNvPr id="12" name="TextBox 11">
            <a:extLst>
              <a:ext uri="{FF2B5EF4-FFF2-40B4-BE49-F238E27FC236}">
                <a16:creationId xmlns:a16="http://schemas.microsoft.com/office/drawing/2014/main" id="{A0E82EFE-7E4A-472D-FC0F-76C9AE05503F}"/>
              </a:ext>
            </a:extLst>
          </p:cNvPr>
          <p:cNvSpPr txBox="1"/>
          <p:nvPr/>
        </p:nvSpPr>
        <p:spPr>
          <a:xfrm>
            <a:off x="426720" y="2309980"/>
            <a:ext cx="5615640" cy="2800767"/>
          </a:xfrm>
          <a:prstGeom prst="rect">
            <a:avLst/>
          </a:prstGeom>
          <a:solidFill>
            <a:schemeClr val="accent6">
              <a:lumMod val="20000"/>
              <a:lumOff val="80000"/>
            </a:schemeClr>
          </a:solidFill>
        </p:spPr>
        <p:txBody>
          <a:bodyPr wrap="none" rtlCol="0">
            <a:noAutofit/>
          </a:bodyPr>
          <a:lstStyle/>
          <a:p>
            <a:r>
              <a:rPr lang="en-US" sz="1600" dirty="0">
                <a:latin typeface="Courier New" panose="02070309020205020404" pitchFamily="49" charset="0"/>
                <a:cs typeface="Courier New" panose="02070309020205020404" pitchFamily="49" charset="0"/>
              </a:rPr>
              <a:t>&lt;ex:</a:t>
            </a:r>
            <a:r>
              <a:rPr lang="en-US" sz="1600">
                <a:latin typeface="Courier New" panose="02070309020205020404" pitchFamily="49" charset="0"/>
                <a:cs typeface="Courier New" panose="02070309020205020404" pitchFamily="49" charset="0"/>
              </a:rPr>
              <a:t>CrashDriverInfo</a:t>
            </a:r>
            <a:r>
              <a:rPr lang="en-US" sz="1600" dirty="0">
                <a:latin typeface="Courier New" panose="02070309020205020404" pitchFamily="49" charset="0"/>
                <a:cs typeface="Courier New" panose="02070309020205020404" pitchFamily="49" charset="0"/>
              </a:rPr>
              <a:t>&gt;</a:t>
            </a:r>
          </a:p>
          <a:p>
            <a:r>
              <a:rPr lang="en-US" sz="1600" dirty="0">
                <a:latin typeface="Courier New" panose="02070309020205020404" pitchFamily="49" charset="0"/>
                <a:cs typeface="Courier New" panose="02070309020205020404" pitchFamily="49" charset="0"/>
              </a:rPr>
              <a:t> &lt;j:Crash&gt;</a:t>
            </a:r>
          </a:p>
          <a:p>
            <a:r>
              <a:rPr lang="en-US" sz="1600" dirty="0">
                <a:latin typeface="Courier New" panose="02070309020205020404" pitchFamily="49" charset="0"/>
                <a:cs typeface="Courier New" panose="02070309020205020404" pitchFamily="49" charset="0"/>
              </a:rPr>
              <a:t>  &lt;j:CrashVehicle&gt;</a:t>
            </a:r>
          </a:p>
          <a:p>
            <a:r>
              <a:rPr lang="en-US" sz="1600" dirty="0">
                <a:latin typeface="Courier New" panose="02070309020205020404" pitchFamily="49" charset="0"/>
                <a:cs typeface="Courier New" panose="02070309020205020404" pitchFamily="49" charset="0"/>
              </a:rPr>
              <a:t>   &lt;j</a:t>
            </a:r>
            <a:r>
              <a:rPr lang="en-US" sz="1600">
                <a:latin typeface="Courier New" panose="02070309020205020404" pitchFamily="49" charset="0"/>
                <a:cs typeface="Courier New" panose="02070309020205020404" pitchFamily="49" charset="0"/>
              </a:rPr>
              <a:t>:CrashDriver s:id="P01"&gt;</a:t>
            </a:r>
            <a:endParaRPr lang="en-US" sz="1600" dirty="0">
              <a:latin typeface="Courier New" panose="02070309020205020404" pitchFamily="49" charset="0"/>
              <a:cs typeface="Courier New" panose="02070309020205020404" pitchFamily="49" charset="0"/>
            </a:endParaRPr>
          </a:p>
          <a:p>
            <a:r>
              <a:rPr lang="en-US" sz="1600">
                <a:latin typeface="Courier New" panose="02070309020205020404" pitchFamily="49" charset="0"/>
                <a:cs typeface="Courier New" panose="02070309020205020404" pitchFamily="49" charset="0"/>
              </a:rPr>
              <a:t>    &lt;</a:t>
            </a:r>
            <a:r>
              <a:rPr lang="en-US" sz="1600" dirty="0">
                <a:latin typeface="Courier New" panose="02070309020205020404" pitchFamily="49" charset="0"/>
                <a:cs typeface="Courier New" panose="02070309020205020404" pitchFamily="49" charset="0"/>
              </a:rPr>
              <a:t>nc:PersonBirthDate&gt;</a:t>
            </a:r>
          </a:p>
          <a:p>
            <a:r>
              <a:rPr lang="en-US" sz="1600">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&lt;nc:Date&gt;1890-05-04&lt;/nc:Date&gt;</a:t>
            </a:r>
          </a:p>
          <a:p>
            <a:r>
              <a:rPr lang="en-US" sz="1600">
                <a:latin typeface="Courier New" panose="02070309020205020404" pitchFamily="49" charset="0"/>
                <a:cs typeface="Courier New" panose="02070309020205020404" pitchFamily="49" charset="0"/>
              </a:rPr>
              <a:t>    &lt;/</a:t>
            </a:r>
            <a:r>
              <a:rPr lang="en-US" sz="1600" dirty="0">
                <a:latin typeface="Courier New" panose="02070309020205020404" pitchFamily="49" charset="0"/>
                <a:cs typeface="Courier New" panose="02070309020205020404" pitchFamily="49" charset="0"/>
              </a:rPr>
              <a:t>nc:PersonBirthDate&gt;</a:t>
            </a:r>
          </a:p>
          <a:p>
            <a:r>
              <a:rPr lang="en-US" sz="1600">
                <a:latin typeface="Courier New" panose="02070309020205020404" pitchFamily="49" charset="0"/>
                <a:cs typeface="Courier New" panose="02070309020205020404" pitchFamily="49" charset="0"/>
              </a:rPr>
              <a:t>    &lt;</a:t>
            </a:r>
            <a:r>
              <a:rPr lang="en-US" sz="1600" dirty="0">
                <a:latin typeface="Courier New" panose="02070309020205020404" pitchFamily="49" charset="0"/>
                <a:cs typeface="Courier New" panose="02070309020205020404" pitchFamily="49" charset="0"/>
              </a:rPr>
              <a:t>nc:PersonName&gt;</a:t>
            </a:r>
          </a:p>
          <a:p>
            <a:r>
              <a:rPr lang="en-US" sz="1600">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&lt;nc:PersonGivenName&gt;Peter&lt;/nc:PersonGiv</a:t>
            </a:r>
          </a:p>
          <a:p>
            <a:r>
              <a:rPr lang="en-US" sz="1600">
                <a:latin typeface="Courier New" panose="02070309020205020404" pitchFamily="49" charset="0"/>
                <a:cs typeface="Courier New" panose="02070309020205020404" pitchFamily="49" charset="0"/>
              </a:rPr>
              <a:t>     </a:t>
            </a:r>
            <a:r>
              <a:rPr lang="en-US" sz="1600" dirty="0">
                <a:latin typeface="Courier New" panose="02070309020205020404" pitchFamily="49" charset="0"/>
                <a:cs typeface="Courier New" panose="02070309020205020404" pitchFamily="49" charset="0"/>
              </a:rPr>
              <a:t>&lt;nc:PersonMiddleName&gt;Death&lt;/nc</a:t>
            </a:r>
            <a:r>
              <a:rPr lang="en-US" sz="1600">
                <a:latin typeface="Courier New" panose="02070309020205020404" pitchFamily="49" charset="0"/>
                <a:cs typeface="Courier New" panose="02070309020205020404" pitchFamily="49" charset="0"/>
              </a:rPr>
              <a:t>:PersonMi</a:t>
            </a:r>
          </a:p>
          <a:p>
            <a:r>
              <a:rPr lang="en-US" sz="1600">
                <a:latin typeface="Courier New" panose="02070309020205020404" pitchFamily="49" charset="0"/>
                <a:cs typeface="Courier New" panose="02070309020205020404" pitchFamily="49" charset="0"/>
              </a:rPr>
              <a:t>     &lt;nc:PersonMiddleName&gt;Bredon&lt;/nc:PersonM</a:t>
            </a:r>
            <a:endParaRPr lang="en-US" sz="1600" dirty="0">
              <a:latin typeface="Courier New" panose="02070309020205020404" pitchFamily="49" charset="0"/>
              <a:cs typeface="Courier New" panose="02070309020205020404" pitchFamily="49" charset="0"/>
            </a:endParaRPr>
          </a:p>
        </p:txBody>
      </p:sp>
      <p:sp>
        <p:nvSpPr>
          <p:cNvPr id="13" name="TextBox 12">
            <a:extLst>
              <a:ext uri="{FF2B5EF4-FFF2-40B4-BE49-F238E27FC236}">
                <a16:creationId xmlns:a16="http://schemas.microsoft.com/office/drawing/2014/main" id="{AD722BFB-EB2A-A070-0D7D-00DB649110D4}"/>
              </a:ext>
            </a:extLst>
          </p:cNvPr>
          <p:cNvSpPr txBox="1"/>
          <p:nvPr/>
        </p:nvSpPr>
        <p:spPr>
          <a:xfrm>
            <a:off x="6149639" y="2309980"/>
            <a:ext cx="5615640" cy="2800766"/>
          </a:xfrm>
          <a:prstGeom prst="rect">
            <a:avLst/>
          </a:prstGeom>
          <a:solidFill>
            <a:srgbClr val="FFFFC9"/>
          </a:solidFill>
        </p:spPr>
        <p:txBody>
          <a:bodyPr wrap="square" rtlCol="0">
            <a:noAutofit/>
          </a:bodyPr>
          <a:lstStyle/>
          <a:p>
            <a:r>
              <a:rPr lang="en-US" sz="1600">
                <a:latin typeface="Courier New" panose="02070309020205020404" pitchFamily="49" charset="0"/>
                <a:cs typeface="Courier New" panose="02070309020205020404" pitchFamily="49" charset="0"/>
              </a:rPr>
              <a:t>"exch:CrashDriverInfo": {</a:t>
            </a:r>
          </a:p>
          <a:p>
            <a:r>
              <a:rPr lang="en-US" sz="1600">
                <a:latin typeface="Courier New" panose="02070309020205020404" pitchFamily="49" charset="0"/>
                <a:cs typeface="Courier New" panose="02070309020205020404" pitchFamily="49" charset="0"/>
              </a:rPr>
              <a:t> "j:Crash": {</a:t>
            </a:r>
          </a:p>
          <a:p>
            <a:r>
              <a:rPr lang="en-US" sz="1600">
                <a:latin typeface="Courier New" panose="02070309020205020404" pitchFamily="49" charset="0"/>
                <a:cs typeface="Courier New" panose="02070309020205020404" pitchFamily="49" charset="0"/>
              </a:rPr>
              <a:t>  "j:CrashVehicle": {</a:t>
            </a:r>
          </a:p>
          <a:p>
            <a:r>
              <a:rPr lang="en-US" sz="1600">
                <a:latin typeface="Courier New" panose="02070309020205020404" pitchFamily="49" charset="0"/>
                <a:cs typeface="Courier New" panose="02070309020205020404" pitchFamily="49" charset="0"/>
              </a:rPr>
              <a:t>   "j:CrashDriver": {</a:t>
            </a:r>
          </a:p>
          <a:p>
            <a:r>
              <a:rPr lang="en-US" sz="1600">
                <a:latin typeface="Courier New" panose="02070309020205020404" pitchFamily="49" charset="0"/>
                <a:cs typeface="Courier New" panose="02070309020205020404" pitchFamily="49" charset="0"/>
              </a:rPr>
              <a:t>    "@id": "#P01",</a:t>
            </a:r>
          </a:p>
          <a:p>
            <a:r>
              <a:rPr lang="en-US" sz="1600">
                <a:latin typeface="Courier New" panose="02070309020205020404" pitchFamily="49" charset="0"/>
                <a:cs typeface="Courier New" panose="02070309020205020404" pitchFamily="49" charset="0"/>
              </a:rPr>
              <a:t>    "nc:PersonBirthDate": {</a:t>
            </a:r>
          </a:p>
          <a:p>
            <a:r>
              <a:rPr lang="en-US" sz="1600">
                <a:latin typeface="Courier New" panose="02070309020205020404" pitchFamily="49" charset="0"/>
                <a:cs typeface="Courier New" panose="02070309020205020404" pitchFamily="49" charset="0"/>
              </a:rPr>
              <a:t>     "nc:Date": "1890-05-04"</a:t>
            </a:r>
          </a:p>
          <a:p>
            <a:r>
              <a:rPr lang="en-US" sz="1600">
                <a:latin typeface="Courier New" panose="02070309020205020404" pitchFamily="49" charset="0"/>
                <a:cs typeface="Courier New" panose="02070309020205020404" pitchFamily="49" charset="0"/>
              </a:rPr>
              <a:t>    },</a:t>
            </a:r>
          </a:p>
          <a:p>
            <a:r>
              <a:rPr lang="en-US" sz="1600">
                <a:latin typeface="Courier New" panose="02070309020205020404" pitchFamily="49" charset="0"/>
                <a:cs typeface="Courier New" panose="02070309020205020404" pitchFamily="49" charset="0"/>
              </a:rPr>
              <a:t>    "nc:PersonName": {</a:t>
            </a:r>
          </a:p>
          <a:p>
            <a:r>
              <a:rPr lang="en-US" sz="1600">
                <a:latin typeface="Courier New" panose="02070309020205020404" pitchFamily="49" charset="0"/>
                <a:cs typeface="Courier New" panose="02070309020205020404" pitchFamily="49" charset="0"/>
              </a:rPr>
              <a:t>     "nc:PersonGivenName": "Peter",</a:t>
            </a:r>
          </a:p>
          <a:p>
            <a:r>
              <a:rPr lang="en-US" sz="1600">
                <a:latin typeface="Courier New" panose="02070309020205020404" pitchFamily="49" charset="0"/>
                <a:cs typeface="Courier New" panose="02070309020205020404" pitchFamily="49" charset="0"/>
              </a:rPr>
              <a:t>     "nc:PersonMiddleName": [ "Death", "Bred</a:t>
            </a:r>
            <a:endParaRPr lang="en-US" sz="1600" dirty="0">
              <a:latin typeface="Courier New" panose="02070309020205020404" pitchFamily="49" charset="0"/>
              <a:cs typeface="Courier New" panose="02070309020205020404" pitchFamily="49" charset="0"/>
            </a:endParaRPr>
          </a:p>
        </p:txBody>
      </p:sp>
      <p:sp>
        <p:nvSpPr>
          <p:cNvPr id="15" name="TextBox 14">
            <a:extLst>
              <a:ext uri="{FF2B5EF4-FFF2-40B4-BE49-F238E27FC236}">
                <a16:creationId xmlns:a16="http://schemas.microsoft.com/office/drawing/2014/main" id="{918697C3-ACFA-5408-2E8E-2D6FDAABC528}"/>
              </a:ext>
            </a:extLst>
          </p:cNvPr>
          <p:cNvSpPr txBox="1"/>
          <p:nvPr/>
        </p:nvSpPr>
        <p:spPr>
          <a:xfrm>
            <a:off x="1609736" y="5195837"/>
            <a:ext cx="3249608" cy="369332"/>
          </a:xfrm>
          <a:prstGeom prst="rect">
            <a:avLst/>
          </a:prstGeom>
          <a:noFill/>
        </p:spPr>
        <p:txBody>
          <a:bodyPr wrap="none" rtlCol="0">
            <a:spAutoFit/>
          </a:bodyPr>
          <a:lstStyle/>
          <a:p>
            <a:r>
              <a:rPr lang="en-US" dirty="0"/>
              <a:t>NIEM-based message in XML</a:t>
            </a:r>
          </a:p>
        </p:txBody>
      </p:sp>
      <p:sp>
        <p:nvSpPr>
          <p:cNvPr id="16" name="TextBox 15">
            <a:extLst>
              <a:ext uri="{FF2B5EF4-FFF2-40B4-BE49-F238E27FC236}">
                <a16:creationId xmlns:a16="http://schemas.microsoft.com/office/drawing/2014/main" id="{439273C5-D028-9B2E-5DF9-C346EC2E1343}"/>
              </a:ext>
            </a:extLst>
          </p:cNvPr>
          <p:cNvSpPr txBox="1"/>
          <p:nvPr/>
        </p:nvSpPr>
        <p:spPr>
          <a:xfrm>
            <a:off x="7262123" y="5195838"/>
            <a:ext cx="3390672" cy="369332"/>
          </a:xfrm>
          <a:prstGeom prst="rect">
            <a:avLst/>
          </a:prstGeom>
          <a:noFill/>
        </p:spPr>
        <p:txBody>
          <a:bodyPr wrap="none" rtlCol="0">
            <a:spAutoFit/>
          </a:bodyPr>
          <a:lstStyle/>
          <a:p>
            <a:r>
              <a:rPr lang="en-US" dirty="0"/>
              <a:t>NIEM-based message </a:t>
            </a:r>
            <a:r>
              <a:rPr lang="en-US"/>
              <a:t>in JSON</a:t>
            </a:r>
            <a:endParaRPr lang="en-US" dirty="0"/>
          </a:p>
        </p:txBody>
      </p:sp>
      <p:cxnSp>
        <p:nvCxnSpPr>
          <p:cNvPr id="19" name="Straight Arrow Connector 18">
            <a:extLst>
              <a:ext uri="{FF2B5EF4-FFF2-40B4-BE49-F238E27FC236}">
                <a16:creationId xmlns:a16="http://schemas.microsoft.com/office/drawing/2014/main" id="{F53E9A1A-E867-6636-37E7-D4124C2BCD71}"/>
              </a:ext>
            </a:extLst>
          </p:cNvPr>
          <p:cNvCxnSpPr>
            <a:cxnSpLocks/>
            <a:stCxn id="15" idx="3"/>
          </p:cNvCxnSpPr>
          <p:nvPr/>
        </p:nvCxnSpPr>
        <p:spPr>
          <a:xfrm flipV="1">
            <a:off x="4859344" y="5380018"/>
            <a:ext cx="2303784" cy="485"/>
          </a:xfrm>
          <a:prstGeom prst="straightConnector1">
            <a:avLst/>
          </a:prstGeom>
          <a:ln>
            <a:solidFill>
              <a:schemeClr val="tx1">
                <a:alpha val="98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5936A17-095F-942D-EE42-95D8C9AF7EF4}"/>
              </a:ext>
            </a:extLst>
          </p:cNvPr>
          <p:cNvSpPr txBox="1"/>
          <p:nvPr/>
        </p:nvSpPr>
        <p:spPr>
          <a:xfrm>
            <a:off x="5257800" y="5195838"/>
            <a:ext cx="1492716" cy="369332"/>
          </a:xfrm>
          <a:prstGeom prst="rect">
            <a:avLst/>
          </a:prstGeom>
          <a:solidFill>
            <a:schemeClr val="bg1"/>
          </a:solidFill>
        </p:spPr>
        <p:txBody>
          <a:bodyPr wrap="none" rtlCol="0">
            <a:spAutoFit/>
          </a:bodyPr>
          <a:lstStyle/>
          <a:p>
            <a:r>
              <a:rPr lang="en-US" i="1" dirty="0"/>
              <a:t>equivalent to</a:t>
            </a:r>
          </a:p>
        </p:txBody>
      </p:sp>
      <p:sp>
        <p:nvSpPr>
          <p:cNvPr id="8" name="Rectangle 7">
            <a:extLst>
              <a:ext uri="{FF2B5EF4-FFF2-40B4-BE49-F238E27FC236}">
                <a16:creationId xmlns:a16="http://schemas.microsoft.com/office/drawing/2014/main" id="{9A7F4242-3335-E19B-A3F9-174A523E3220}"/>
              </a:ext>
            </a:extLst>
          </p:cNvPr>
          <p:cNvSpPr/>
          <p:nvPr/>
        </p:nvSpPr>
        <p:spPr>
          <a:xfrm>
            <a:off x="1181100" y="1085241"/>
            <a:ext cx="9829800" cy="861774"/>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1"/>
                </a:solidFill>
              </a:rPr>
              <a:t>Developers can work with XML, or JSON, or both</a:t>
            </a:r>
            <a:endParaRPr lang="en-US" sz="2000" b="1" dirty="0">
              <a:solidFill>
                <a:schemeClr val="tx1"/>
              </a:solidFill>
            </a:endParaRPr>
          </a:p>
        </p:txBody>
      </p:sp>
    </p:spTree>
    <p:extLst>
      <p:ext uri="{BB962C8B-B14F-4D97-AF65-F5344CB8AC3E}">
        <p14:creationId xmlns:p14="http://schemas.microsoft.com/office/powerpoint/2010/main" val="30519319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0DD64E-48F7-C44C-681A-091F93B369EC}"/>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7762DD3-6C32-95C0-CFF5-3099863CF167}"/>
              </a:ext>
            </a:extLst>
          </p:cNvPr>
          <p:cNvSpPr>
            <a:spLocks noGrp="1"/>
          </p:cNvSpPr>
          <p:nvPr>
            <p:ph type="sldNum" sz="quarter" idx="12"/>
          </p:nvPr>
        </p:nvSpPr>
        <p:spPr>
          <a:xfrm>
            <a:off x="8610600" y="5421407"/>
            <a:ext cx="2743200" cy="365125"/>
          </a:xfrm>
        </p:spPr>
        <p:txBody>
          <a:bodyPr/>
          <a:lstStyle/>
          <a:p>
            <a:fld id="{BECF63ED-5365-0347-943C-46237B9951C9}" type="slidenum">
              <a:rPr lang="en-US" smtClean="0"/>
              <a:t>5</a:t>
            </a:fld>
            <a:endParaRPr lang="en-US" dirty="0"/>
          </a:p>
        </p:txBody>
      </p:sp>
      <p:sp>
        <p:nvSpPr>
          <p:cNvPr id="3" name="Title 2">
            <a:extLst>
              <a:ext uri="{FF2B5EF4-FFF2-40B4-BE49-F238E27FC236}">
                <a16:creationId xmlns:a16="http://schemas.microsoft.com/office/drawing/2014/main" id="{16F909BF-744A-64D0-8717-9E8410164E14}"/>
              </a:ext>
            </a:extLst>
          </p:cNvPr>
          <p:cNvSpPr>
            <a:spLocks noGrp="1"/>
          </p:cNvSpPr>
          <p:nvPr>
            <p:ph type="title"/>
          </p:nvPr>
        </p:nvSpPr>
        <p:spPr>
          <a:xfrm>
            <a:off x="813190" y="32950"/>
            <a:ext cx="10515600" cy="685645"/>
          </a:xfrm>
        </p:spPr>
        <p:txBody>
          <a:bodyPr>
            <a:normAutofit fontScale="90000"/>
          </a:bodyPr>
          <a:lstStyle/>
          <a:p>
            <a:r>
              <a:rPr lang="en-US" cap="none" dirty="0"/>
              <a:t>Convertible Messages </a:t>
            </a:r>
          </a:p>
        </p:txBody>
      </p:sp>
      <p:sp>
        <p:nvSpPr>
          <p:cNvPr id="19" name="Rectangle: Single Corner Snipped 18">
            <a:extLst>
              <a:ext uri="{FF2B5EF4-FFF2-40B4-BE49-F238E27FC236}">
                <a16:creationId xmlns:a16="http://schemas.microsoft.com/office/drawing/2014/main" id="{E2121A5E-CAFA-FC84-4ADA-AD452C85930F}"/>
              </a:ext>
            </a:extLst>
          </p:cNvPr>
          <p:cNvSpPr/>
          <p:nvPr/>
        </p:nvSpPr>
        <p:spPr>
          <a:xfrm>
            <a:off x="2301915" y="1732057"/>
            <a:ext cx="1647826" cy="710163"/>
          </a:xfrm>
          <a:prstGeom prst="snip1Rect">
            <a:avLst>
              <a:gd name="adj" fmla="val 25758"/>
            </a:avLst>
          </a:prstGeom>
          <a:solidFill>
            <a:srgbClr val="FFFFC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rPr>
              <a:t>NIEM</a:t>
            </a:r>
            <a:r>
              <a:rPr lang="en-US" sz="1600" dirty="0">
                <a:solidFill>
                  <a:schemeClr val="tx1"/>
                </a:solidFill>
              </a:rPr>
              <a:t> XML</a:t>
            </a:r>
          </a:p>
        </p:txBody>
      </p:sp>
      <p:sp>
        <p:nvSpPr>
          <p:cNvPr id="23" name="Rectangle: Single Corner Snipped 22">
            <a:extLst>
              <a:ext uri="{FF2B5EF4-FFF2-40B4-BE49-F238E27FC236}">
                <a16:creationId xmlns:a16="http://schemas.microsoft.com/office/drawing/2014/main" id="{C4FCD77C-4BBD-4BB5-EC82-0BEF321D265B}"/>
              </a:ext>
            </a:extLst>
          </p:cNvPr>
          <p:cNvSpPr/>
          <p:nvPr/>
        </p:nvSpPr>
        <p:spPr>
          <a:xfrm>
            <a:off x="2301915" y="2663735"/>
            <a:ext cx="1647826" cy="710163"/>
          </a:xfrm>
          <a:prstGeom prst="snip1Rect">
            <a:avLst>
              <a:gd name="adj" fmla="val 25758"/>
            </a:avLst>
          </a:prstGeom>
          <a:solidFill>
            <a:srgbClr val="FFFFC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rPr>
              <a:t>NIEM</a:t>
            </a:r>
            <a:r>
              <a:rPr lang="en-US" sz="1600" dirty="0">
                <a:solidFill>
                  <a:schemeClr val="tx1"/>
                </a:solidFill>
              </a:rPr>
              <a:t> JSON</a:t>
            </a:r>
          </a:p>
        </p:txBody>
      </p:sp>
      <p:sp>
        <p:nvSpPr>
          <p:cNvPr id="25" name="Rectangle: Single Corner Snipped 24">
            <a:extLst>
              <a:ext uri="{FF2B5EF4-FFF2-40B4-BE49-F238E27FC236}">
                <a16:creationId xmlns:a16="http://schemas.microsoft.com/office/drawing/2014/main" id="{A20A2E37-DCEB-2458-E792-B6CA814DEBB0}"/>
              </a:ext>
            </a:extLst>
          </p:cNvPr>
          <p:cNvSpPr/>
          <p:nvPr/>
        </p:nvSpPr>
        <p:spPr>
          <a:xfrm>
            <a:off x="2301915" y="3637057"/>
            <a:ext cx="1647826" cy="710163"/>
          </a:xfrm>
          <a:prstGeom prst="snip1Rect">
            <a:avLst>
              <a:gd name="adj" fmla="val 25758"/>
            </a:avLst>
          </a:prstGeom>
          <a:solidFill>
            <a:srgbClr val="FFFFC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bg2">
                    <a:lumMod val="65000"/>
                  </a:schemeClr>
                </a:solidFill>
              </a:rPr>
              <a:t>NIEM</a:t>
            </a:r>
            <a:r>
              <a:rPr lang="en-US" sz="1600" dirty="0">
                <a:solidFill>
                  <a:schemeClr val="bg2">
                    <a:lumMod val="65000"/>
                  </a:schemeClr>
                </a:solidFill>
              </a:rPr>
              <a:t> YAML</a:t>
            </a:r>
          </a:p>
        </p:txBody>
      </p:sp>
      <p:sp>
        <p:nvSpPr>
          <p:cNvPr id="28" name="Hexagon 27">
            <a:extLst>
              <a:ext uri="{FF2B5EF4-FFF2-40B4-BE49-F238E27FC236}">
                <a16:creationId xmlns:a16="http://schemas.microsoft.com/office/drawing/2014/main" id="{DCBBBFDF-81AE-1F29-E94B-7606CE9ADD38}"/>
              </a:ext>
            </a:extLst>
          </p:cNvPr>
          <p:cNvSpPr/>
          <p:nvPr/>
        </p:nvSpPr>
        <p:spPr>
          <a:xfrm>
            <a:off x="5245141" y="2289820"/>
            <a:ext cx="1695452" cy="1600200"/>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translator</a:t>
            </a:r>
          </a:p>
        </p:txBody>
      </p:sp>
      <p:sp>
        <p:nvSpPr>
          <p:cNvPr id="31" name="Rectangle: Single Corner Snipped 30">
            <a:extLst>
              <a:ext uri="{FF2B5EF4-FFF2-40B4-BE49-F238E27FC236}">
                <a16:creationId xmlns:a16="http://schemas.microsoft.com/office/drawing/2014/main" id="{C2099BC8-3513-004E-81E6-773445DC2649}"/>
              </a:ext>
            </a:extLst>
          </p:cNvPr>
          <p:cNvSpPr/>
          <p:nvPr/>
        </p:nvSpPr>
        <p:spPr>
          <a:xfrm>
            <a:off x="8181974" y="1732057"/>
            <a:ext cx="1647826" cy="710163"/>
          </a:xfrm>
          <a:prstGeom prst="snip1Rect">
            <a:avLst>
              <a:gd name="adj" fmla="val 25758"/>
            </a:avLst>
          </a:prstGeom>
          <a:solidFill>
            <a:srgbClr val="FFFFC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rPr>
              <a:t>NIEM</a:t>
            </a:r>
            <a:r>
              <a:rPr lang="en-US" sz="1600" dirty="0">
                <a:solidFill>
                  <a:schemeClr val="tx1"/>
                </a:solidFill>
              </a:rPr>
              <a:t> XML</a:t>
            </a:r>
          </a:p>
        </p:txBody>
      </p:sp>
      <p:sp>
        <p:nvSpPr>
          <p:cNvPr id="33" name="Rectangle: Single Corner Snipped 32">
            <a:extLst>
              <a:ext uri="{FF2B5EF4-FFF2-40B4-BE49-F238E27FC236}">
                <a16:creationId xmlns:a16="http://schemas.microsoft.com/office/drawing/2014/main" id="{D84B1DDD-7F88-26F3-DA56-B622117908D6}"/>
              </a:ext>
            </a:extLst>
          </p:cNvPr>
          <p:cNvSpPr/>
          <p:nvPr/>
        </p:nvSpPr>
        <p:spPr>
          <a:xfrm>
            <a:off x="8181974" y="2663735"/>
            <a:ext cx="1647826" cy="710163"/>
          </a:xfrm>
          <a:prstGeom prst="snip1Rect">
            <a:avLst>
              <a:gd name="adj" fmla="val 25758"/>
            </a:avLst>
          </a:prstGeom>
          <a:solidFill>
            <a:srgbClr val="FFFFC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rPr>
              <a:t>NIEM</a:t>
            </a:r>
            <a:r>
              <a:rPr lang="en-US" sz="1600" dirty="0">
                <a:solidFill>
                  <a:schemeClr val="tx1"/>
                </a:solidFill>
              </a:rPr>
              <a:t> JSON</a:t>
            </a:r>
          </a:p>
        </p:txBody>
      </p:sp>
      <p:sp>
        <p:nvSpPr>
          <p:cNvPr id="34" name="Rectangle: Single Corner Snipped 33">
            <a:extLst>
              <a:ext uri="{FF2B5EF4-FFF2-40B4-BE49-F238E27FC236}">
                <a16:creationId xmlns:a16="http://schemas.microsoft.com/office/drawing/2014/main" id="{54FA81A5-E8F6-935E-2287-9D744E30A52A}"/>
              </a:ext>
            </a:extLst>
          </p:cNvPr>
          <p:cNvSpPr/>
          <p:nvPr/>
        </p:nvSpPr>
        <p:spPr>
          <a:xfrm>
            <a:off x="8181974" y="3637057"/>
            <a:ext cx="1647826" cy="710163"/>
          </a:xfrm>
          <a:prstGeom prst="snip1Rect">
            <a:avLst>
              <a:gd name="adj" fmla="val 25758"/>
            </a:avLst>
          </a:prstGeom>
          <a:solidFill>
            <a:srgbClr val="FFFFC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solidFill>
                  <a:schemeClr val="bg2">
                    <a:lumMod val="65000"/>
                  </a:schemeClr>
                </a:solidFill>
              </a:rPr>
              <a:t>NIEM Protobuf</a:t>
            </a:r>
            <a:endParaRPr lang="en-US" sz="1600" dirty="0">
              <a:solidFill>
                <a:schemeClr val="bg2">
                  <a:lumMod val="65000"/>
                </a:schemeClr>
              </a:solidFill>
            </a:endParaRPr>
          </a:p>
        </p:txBody>
      </p:sp>
      <p:sp>
        <p:nvSpPr>
          <p:cNvPr id="4" name="TextBox 3">
            <a:extLst>
              <a:ext uri="{FF2B5EF4-FFF2-40B4-BE49-F238E27FC236}">
                <a16:creationId xmlns:a16="http://schemas.microsoft.com/office/drawing/2014/main" id="{1A74C259-48E0-12AB-7CD4-315BAF506E66}"/>
              </a:ext>
            </a:extLst>
          </p:cNvPr>
          <p:cNvSpPr txBox="1"/>
          <p:nvPr/>
        </p:nvSpPr>
        <p:spPr>
          <a:xfrm>
            <a:off x="10371199" y="2575945"/>
            <a:ext cx="1096775" cy="861774"/>
          </a:xfrm>
          <a:prstGeom prst="rect">
            <a:avLst/>
          </a:prstGeom>
          <a:noFill/>
        </p:spPr>
        <p:txBody>
          <a:bodyPr wrap="none" rtlCol="0">
            <a:spAutoFit/>
          </a:bodyPr>
          <a:lstStyle/>
          <a:p>
            <a:r>
              <a:rPr lang="en-US" sz="1600" i="1" dirty="0"/>
              <a:t>any</a:t>
            </a:r>
          </a:p>
          <a:p>
            <a:r>
              <a:rPr lang="en-US" sz="1600" i="1" dirty="0"/>
              <a:t>supported</a:t>
            </a:r>
          </a:p>
          <a:p>
            <a:r>
              <a:rPr lang="en-US" sz="1600" i="1" dirty="0"/>
              <a:t>syntax</a:t>
            </a:r>
          </a:p>
        </p:txBody>
      </p:sp>
      <p:sp>
        <p:nvSpPr>
          <p:cNvPr id="6" name="TextBox 5">
            <a:extLst>
              <a:ext uri="{FF2B5EF4-FFF2-40B4-BE49-F238E27FC236}">
                <a16:creationId xmlns:a16="http://schemas.microsoft.com/office/drawing/2014/main" id="{CC2E4B80-6345-B957-0440-D49F139115FD}"/>
              </a:ext>
            </a:extLst>
          </p:cNvPr>
          <p:cNvSpPr txBox="1"/>
          <p:nvPr/>
        </p:nvSpPr>
        <p:spPr>
          <a:xfrm>
            <a:off x="663741" y="2575945"/>
            <a:ext cx="1096775" cy="861774"/>
          </a:xfrm>
          <a:prstGeom prst="rect">
            <a:avLst/>
          </a:prstGeom>
          <a:noFill/>
        </p:spPr>
        <p:txBody>
          <a:bodyPr wrap="none" rtlCol="0">
            <a:spAutoFit/>
          </a:bodyPr>
          <a:lstStyle/>
          <a:p>
            <a:r>
              <a:rPr lang="en-US" sz="1600" i="1" dirty="0"/>
              <a:t>any</a:t>
            </a:r>
          </a:p>
          <a:p>
            <a:r>
              <a:rPr lang="en-US" sz="1600" i="1" dirty="0"/>
              <a:t>supported</a:t>
            </a:r>
          </a:p>
          <a:p>
            <a:r>
              <a:rPr lang="en-US" sz="1600" i="1" dirty="0"/>
              <a:t>syntax</a:t>
            </a:r>
          </a:p>
        </p:txBody>
      </p:sp>
      <p:sp>
        <p:nvSpPr>
          <p:cNvPr id="7" name="TextBox 6">
            <a:extLst>
              <a:ext uri="{FF2B5EF4-FFF2-40B4-BE49-F238E27FC236}">
                <a16:creationId xmlns:a16="http://schemas.microsoft.com/office/drawing/2014/main" id="{D141918C-2AEC-B5F3-8FD1-31659481E538}"/>
              </a:ext>
            </a:extLst>
          </p:cNvPr>
          <p:cNvSpPr txBox="1"/>
          <p:nvPr/>
        </p:nvSpPr>
        <p:spPr>
          <a:xfrm>
            <a:off x="5213861" y="5465857"/>
            <a:ext cx="1632178" cy="338554"/>
          </a:xfrm>
          <a:prstGeom prst="rect">
            <a:avLst/>
          </a:prstGeom>
          <a:noFill/>
        </p:spPr>
        <p:txBody>
          <a:bodyPr wrap="none" rtlCol="0">
            <a:spAutoFit/>
          </a:bodyPr>
          <a:lstStyle/>
          <a:p>
            <a:r>
              <a:rPr lang="en-US" sz="1600" i="1"/>
              <a:t>message model</a:t>
            </a:r>
            <a:endParaRPr lang="en-US" sz="1600" i="1" dirty="0"/>
          </a:p>
        </p:txBody>
      </p:sp>
      <p:cxnSp>
        <p:nvCxnSpPr>
          <p:cNvPr id="9" name="Straight Arrow Connector 8">
            <a:extLst>
              <a:ext uri="{FF2B5EF4-FFF2-40B4-BE49-F238E27FC236}">
                <a16:creationId xmlns:a16="http://schemas.microsoft.com/office/drawing/2014/main" id="{0D2C9E6E-2C4F-7081-CD6A-DE7696D66A0A}"/>
              </a:ext>
            </a:extLst>
          </p:cNvPr>
          <p:cNvCxnSpPr>
            <a:stCxn id="23" idx="0"/>
          </p:cNvCxnSpPr>
          <p:nvPr/>
        </p:nvCxnSpPr>
        <p:spPr>
          <a:xfrm flipV="1">
            <a:off x="3949741" y="3018816"/>
            <a:ext cx="1132560" cy="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D824A4B4-1AA8-25DC-31A6-3C39B2756EB1}"/>
              </a:ext>
            </a:extLst>
          </p:cNvPr>
          <p:cNvCxnSpPr>
            <a:stCxn id="19" idx="0"/>
          </p:cNvCxnSpPr>
          <p:nvPr/>
        </p:nvCxnSpPr>
        <p:spPr>
          <a:xfrm>
            <a:off x="3949741" y="2087139"/>
            <a:ext cx="1149023" cy="445016"/>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D0A178F-C3C6-BB27-047C-7236BF37B49F}"/>
              </a:ext>
            </a:extLst>
          </p:cNvPr>
          <p:cNvCxnSpPr>
            <a:stCxn id="25" idx="0"/>
          </p:cNvCxnSpPr>
          <p:nvPr/>
        </p:nvCxnSpPr>
        <p:spPr>
          <a:xfrm flipV="1">
            <a:off x="3949741" y="3545617"/>
            <a:ext cx="1132560" cy="4465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B5FED5C-A6A3-775A-0D2D-D969C6C632EF}"/>
              </a:ext>
            </a:extLst>
          </p:cNvPr>
          <p:cNvCxnSpPr>
            <a:endCxn id="31" idx="2"/>
          </p:cNvCxnSpPr>
          <p:nvPr/>
        </p:nvCxnSpPr>
        <p:spPr>
          <a:xfrm flipV="1">
            <a:off x="6781800" y="2087139"/>
            <a:ext cx="1400174" cy="47682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B5C94BB-B196-7FC0-2757-10E6B2085E71}"/>
              </a:ext>
            </a:extLst>
          </p:cNvPr>
          <p:cNvCxnSpPr>
            <a:cxnSpLocks/>
            <a:endCxn id="33" idx="2"/>
          </p:cNvCxnSpPr>
          <p:nvPr/>
        </p:nvCxnSpPr>
        <p:spPr>
          <a:xfrm>
            <a:off x="7051696" y="3018817"/>
            <a:ext cx="1130278"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44644D9-C2D2-96A4-D7B2-BA46DB9406AC}"/>
              </a:ext>
            </a:extLst>
          </p:cNvPr>
          <p:cNvCxnSpPr>
            <a:endCxn id="34" idx="2"/>
          </p:cNvCxnSpPr>
          <p:nvPr/>
        </p:nvCxnSpPr>
        <p:spPr>
          <a:xfrm>
            <a:off x="6781800" y="3545617"/>
            <a:ext cx="1400174" cy="4465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Arrow: Up 25">
            <a:extLst>
              <a:ext uri="{FF2B5EF4-FFF2-40B4-BE49-F238E27FC236}">
                <a16:creationId xmlns:a16="http://schemas.microsoft.com/office/drawing/2014/main" id="{3CFEEC0E-FD16-BDE1-F355-2D32C0C130B7}"/>
              </a:ext>
            </a:extLst>
          </p:cNvPr>
          <p:cNvSpPr/>
          <p:nvPr/>
        </p:nvSpPr>
        <p:spPr>
          <a:xfrm>
            <a:off x="5893581" y="3871922"/>
            <a:ext cx="354819" cy="603335"/>
          </a:xfrm>
          <a:prstGeom prst="up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 name="Picture 28">
            <a:extLst>
              <a:ext uri="{FF2B5EF4-FFF2-40B4-BE49-F238E27FC236}">
                <a16:creationId xmlns:a16="http://schemas.microsoft.com/office/drawing/2014/main" id="{03ABB8BC-38C1-1528-B526-04F08084D92A}"/>
              </a:ext>
            </a:extLst>
          </p:cNvPr>
          <p:cNvPicPr>
            <a:picLocks noChangeAspect="1"/>
          </p:cNvPicPr>
          <p:nvPr/>
        </p:nvPicPr>
        <p:blipFill>
          <a:blip r:embed="rId3"/>
          <a:stretch>
            <a:fillRect/>
          </a:stretch>
        </p:blipFill>
        <p:spPr>
          <a:xfrm>
            <a:off x="5082301" y="4361306"/>
            <a:ext cx="1858292" cy="1104551"/>
          </a:xfrm>
          <a:prstGeom prst="rect">
            <a:avLst/>
          </a:prstGeom>
        </p:spPr>
      </p:pic>
      <p:sp>
        <p:nvSpPr>
          <p:cNvPr id="27" name="TextBox 26">
            <a:extLst>
              <a:ext uri="{FF2B5EF4-FFF2-40B4-BE49-F238E27FC236}">
                <a16:creationId xmlns:a16="http://schemas.microsoft.com/office/drawing/2014/main" id="{DE779F0F-C75B-C507-9A09-7D5450666B03}"/>
              </a:ext>
            </a:extLst>
          </p:cNvPr>
          <p:cNvSpPr txBox="1"/>
          <p:nvPr/>
        </p:nvSpPr>
        <p:spPr>
          <a:xfrm>
            <a:off x="2517892" y="4367932"/>
            <a:ext cx="1215872" cy="830997"/>
          </a:xfrm>
          <a:prstGeom prst="rect">
            <a:avLst/>
          </a:prstGeom>
          <a:noFill/>
        </p:spPr>
        <p:txBody>
          <a:bodyPr wrap="square" rtlCol="0">
            <a:spAutoFit/>
          </a:bodyPr>
          <a:lstStyle/>
          <a:p>
            <a:pPr algn="ctr"/>
            <a:r>
              <a:rPr lang="en-US" sz="1600" i="1" dirty="0"/>
              <a:t>NIEM-conforming message</a:t>
            </a:r>
          </a:p>
        </p:txBody>
      </p:sp>
      <p:sp>
        <p:nvSpPr>
          <p:cNvPr id="30" name="TextBox 29">
            <a:extLst>
              <a:ext uri="{FF2B5EF4-FFF2-40B4-BE49-F238E27FC236}">
                <a16:creationId xmlns:a16="http://schemas.microsoft.com/office/drawing/2014/main" id="{7C88BED2-2392-4B9E-B63B-0D7D1F148D1D}"/>
              </a:ext>
            </a:extLst>
          </p:cNvPr>
          <p:cNvSpPr txBox="1"/>
          <p:nvPr/>
        </p:nvSpPr>
        <p:spPr>
          <a:xfrm>
            <a:off x="8397951" y="4397749"/>
            <a:ext cx="1215872" cy="830997"/>
          </a:xfrm>
          <a:prstGeom prst="rect">
            <a:avLst/>
          </a:prstGeom>
          <a:noFill/>
        </p:spPr>
        <p:txBody>
          <a:bodyPr wrap="square" rtlCol="0">
            <a:spAutoFit/>
          </a:bodyPr>
          <a:lstStyle/>
          <a:p>
            <a:pPr algn="ctr"/>
            <a:r>
              <a:rPr lang="en-US" sz="1600" i="1" dirty="0"/>
              <a:t>NIEM-conforming message</a:t>
            </a:r>
          </a:p>
        </p:txBody>
      </p:sp>
      <p:sp>
        <p:nvSpPr>
          <p:cNvPr id="12" name="Rectangle 11">
            <a:extLst>
              <a:ext uri="{FF2B5EF4-FFF2-40B4-BE49-F238E27FC236}">
                <a16:creationId xmlns:a16="http://schemas.microsoft.com/office/drawing/2014/main" id="{D9A020BE-4948-394D-E804-721B3B8458ED}"/>
              </a:ext>
            </a:extLst>
          </p:cNvPr>
          <p:cNvSpPr/>
          <p:nvPr/>
        </p:nvSpPr>
        <p:spPr>
          <a:xfrm>
            <a:off x="747140" y="748443"/>
            <a:ext cx="10565620" cy="861774"/>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Translate messages from one format to any other – no special programming required</a:t>
            </a:r>
          </a:p>
        </p:txBody>
      </p:sp>
    </p:spTree>
    <p:extLst>
      <p:ext uri="{BB962C8B-B14F-4D97-AF65-F5344CB8AC3E}">
        <p14:creationId xmlns:p14="http://schemas.microsoft.com/office/powerpoint/2010/main" val="36903896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00BAF5-2D7F-5BCD-1F76-7E49E8AE54AF}"/>
            </a:ext>
          </a:extLst>
        </p:cNvPr>
        <p:cNvGrpSpPr/>
        <p:nvPr/>
      </p:nvGrpSpPr>
      <p:grpSpPr>
        <a:xfrm>
          <a:off x="0" y="0"/>
          <a:ext cx="0" cy="0"/>
          <a:chOff x="0" y="0"/>
          <a:chExt cx="0" cy="0"/>
        </a:xfrm>
      </p:grpSpPr>
      <p:pic>
        <p:nvPicPr>
          <p:cNvPr id="6" name="Picture 5" descr="Diagram, schematic&#10;&#10;AI-generated content may be incorrect.">
            <a:extLst>
              <a:ext uri="{FF2B5EF4-FFF2-40B4-BE49-F238E27FC236}">
                <a16:creationId xmlns:a16="http://schemas.microsoft.com/office/drawing/2014/main" id="{C0F6286A-0207-AB91-E5FD-CA1C1C38D6FD}"/>
              </a:ext>
            </a:extLst>
          </p:cNvPr>
          <p:cNvPicPr>
            <a:picLocks noChangeAspect="1"/>
          </p:cNvPicPr>
          <p:nvPr/>
        </p:nvPicPr>
        <p:blipFill>
          <a:blip r:embed="rId3"/>
          <a:stretch>
            <a:fillRect/>
          </a:stretch>
        </p:blipFill>
        <p:spPr>
          <a:xfrm>
            <a:off x="6261382" y="1396426"/>
            <a:ext cx="5421704" cy="3565954"/>
          </a:xfrm>
          <a:prstGeom prst="rect">
            <a:avLst/>
          </a:prstGeom>
        </p:spPr>
      </p:pic>
      <p:sp>
        <p:nvSpPr>
          <p:cNvPr id="2" name="Slide Number Placeholder 1">
            <a:extLst>
              <a:ext uri="{FF2B5EF4-FFF2-40B4-BE49-F238E27FC236}">
                <a16:creationId xmlns:a16="http://schemas.microsoft.com/office/drawing/2014/main" id="{D837E900-CE12-8EF9-7CF3-ACC46A3C6479}"/>
              </a:ext>
            </a:extLst>
          </p:cNvPr>
          <p:cNvSpPr>
            <a:spLocks noGrp="1"/>
          </p:cNvSpPr>
          <p:nvPr>
            <p:ph type="sldNum" sz="quarter" idx="12"/>
          </p:nvPr>
        </p:nvSpPr>
        <p:spPr/>
        <p:txBody>
          <a:bodyPr/>
          <a:lstStyle/>
          <a:p>
            <a:fld id="{BECF63ED-5365-0347-943C-46237B9951C9}" type="slidenum">
              <a:rPr lang="en-US" smtClean="0"/>
              <a:t>6</a:t>
            </a:fld>
            <a:endParaRPr lang="en-US" dirty="0"/>
          </a:p>
        </p:txBody>
      </p:sp>
      <p:sp>
        <p:nvSpPr>
          <p:cNvPr id="3" name="Title 2">
            <a:extLst>
              <a:ext uri="{FF2B5EF4-FFF2-40B4-BE49-F238E27FC236}">
                <a16:creationId xmlns:a16="http://schemas.microsoft.com/office/drawing/2014/main" id="{D1D27446-7AC6-6E5A-07DD-98979B58FAD0}"/>
              </a:ext>
            </a:extLst>
          </p:cNvPr>
          <p:cNvSpPr>
            <a:spLocks noGrp="1"/>
          </p:cNvSpPr>
          <p:nvPr>
            <p:ph type="title"/>
          </p:nvPr>
        </p:nvSpPr>
        <p:spPr/>
        <p:txBody>
          <a:bodyPr/>
          <a:lstStyle/>
          <a:p>
            <a:r>
              <a:rPr lang="en-US"/>
              <a:t>Technology-Neutral Model Format</a:t>
            </a:r>
            <a:endParaRPr lang="en-US" dirty="0"/>
          </a:p>
        </p:txBody>
      </p:sp>
      <p:sp>
        <p:nvSpPr>
          <p:cNvPr id="5" name="Content Placeholder 4">
            <a:extLst>
              <a:ext uri="{FF2B5EF4-FFF2-40B4-BE49-F238E27FC236}">
                <a16:creationId xmlns:a16="http://schemas.microsoft.com/office/drawing/2014/main" id="{9B07C96B-DF13-A729-821F-4D8DC5313E9E}"/>
              </a:ext>
            </a:extLst>
          </p:cNvPr>
          <p:cNvSpPr>
            <a:spLocks noGrp="1"/>
          </p:cNvSpPr>
          <p:nvPr>
            <p:ph idx="1"/>
          </p:nvPr>
        </p:nvSpPr>
        <p:spPr>
          <a:xfrm>
            <a:off x="426720" y="1371600"/>
            <a:ext cx="5834662" cy="4094252"/>
          </a:xfrm>
        </p:spPr>
        <p:txBody>
          <a:bodyPr>
            <a:normAutofit fontScale="70000" lnSpcReduction="20000"/>
          </a:bodyPr>
          <a:lstStyle/>
          <a:p>
            <a:r>
              <a:rPr lang="en-US" dirty="0"/>
              <a:t>NIEM has always used XML Schema (XSD) as its data modeling language</a:t>
            </a:r>
          </a:p>
          <a:p>
            <a:pPr lvl="1"/>
            <a:r>
              <a:rPr lang="en-US" dirty="0"/>
              <a:t>Model semantics formally defined via mappings to Resource Description Framework (RDF)</a:t>
            </a:r>
          </a:p>
          <a:p>
            <a:pPr lvl="1"/>
            <a:r>
              <a:rPr lang="en-US" dirty="0"/>
              <a:t>Convenient for designers and developers implementing XML-based data exchange</a:t>
            </a:r>
          </a:p>
          <a:p>
            <a:r>
              <a:rPr lang="en-US" dirty="0"/>
              <a:t>XML Schema is not convenient for JSON developers</a:t>
            </a:r>
          </a:p>
          <a:p>
            <a:r>
              <a:rPr lang="en-US" dirty="0"/>
              <a:t>NIEM 6 adds the NIEM metamodel </a:t>
            </a:r>
            <a:br>
              <a:rPr lang="en-US" dirty="0"/>
            </a:br>
            <a:r>
              <a:rPr lang="en-US" dirty="0"/>
              <a:t>and Common Model Format</a:t>
            </a:r>
          </a:p>
          <a:p>
            <a:pPr lvl="1"/>
            <a:r>
              <a:rPr lang="en-US" dirty="0"/>
              <a:t>Metamodel:  A conceptual data model for the things </a:t>
            </a:r>
            <a:br>
              <a:rPr lang="en-US" dirty="0"/>
            </a:br>
            <a:r>
              <a:rPr lang="en-US" dirty="0"/>
              <a:t>we want to know about data models</a:t>
            </a:r>
          </a:p>
          <a:p>
            <a:pPr lvl="1"/>
            <a:r>
              <a:rPr lang="en-US" dirty="0"/>
              <a:t>CMF:  A NIEM-based implementation of the metamodel</a:t>
            </a:r>
          </a:p>
          <a:p>
            <a:pPr lvl="1"/>
            <a:r>
              <a:rPr lang="en-US" dirty="0"/>
              <a:t>Works equally for JSON and XML</a:t>
            </a:r>
          </a:p>
        </p:txBody>
      </p:sp>
      <p:sp>
        <p:nvSpPr>
          <p:cNvPr id="7" name="TextBox 6">
            <a:extLst>
              <a:ext uri="{FF2B5EF4-FFF2-40B4-BE49-F238E27FC236}">
                <a16:creationId xmlns:a16="http://schemas.microsoft.com/office/drawing/2014/main" id="{801E020B-CF92-126E-D119-5BBF55BEA45C}"/>
              </a:ext>
            </a:extLst>
          </p:cNvPr>
          <p:cNvSpPr txBox="1"/>
          <p:nvPr/>
        </p:nvSpPr>
        <p:spPr>
          <a:xfrm>
            <a:off x="8763000" y="6492240"/>
            <a:ext cx="1370888" cy="276999"/>
          </a:xfrm>
          <a:prstGeom prst="rect">
            <a:avLst/>
          </a:prstGeom>
          <a:noFill/>
        </p:spPr>
        <p:txBody>
          <a:bodyPr wrap="none" rtlCol="0">
            <a:spAutoFit/>
          </a:bodyPr>
          <a:lstStyle/>
          <a:p>
            <a:r>
              <a:rPr lang="en-US" sz="1200" i="1"/>
              <a:t>NIEM metamodel</a:t>
            </a:r>
          </a:p>
        </p:txBody>
      </p:sp>
    </p:spTree>
    <p:extLst>
      <p:ext uri="{BB962C8B-B14F-4D97-AF65-F5344CB8AC3E}">
        <p14:creationId xmlns:p14="http://schemas.microsoft.com/office/powerpoint/2010/main" val="6473945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928AFB-099B-9EAB-07BF-4866E0E0056E}"/>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90A3F93-3EDF-4F9D-9212-4731E3A94DEC}"/>
              </a:ext>
            </a:extLst>
          </p:cNvPr>
          <p:cNvSpPr>
            <a:spLocks noGrp="1"/>
          </p:cNvSpPr>
          <p:nvPr>
            <p:ph type="sldNum" sz="quarter" idx="12"/>
          </p:nvPr>
        </p:nvSpPr>
        <p:spPr/>
        <p:txBody>
          <a:bodyPr/>
          <a:lstStyle/>
          <a:p>
            <a:fld id="{BECF63ED-5365-0347-943C-46237B9951C9}" type="slidenum">
              <a:rPr lang="en-US" smtClean="0"/>
              <a:t>7</a:t>
            </a:fld>
            <a:endParaRPr lang="en-US" dirty="0"/>
          </a:p>
        </p:txBody>
      </p:sp>
      <p:sp>
        <p:nvSpPr>
          <p:cNvPr id="3" name="Title 2">
            <a:extLst>
              <a:ext uri="{FF2B5EF4-FFF2-40B4-BE49-F238E27FC236}">
                <a16:creationId xmlns:a16="http://schemas.microsoft.com/office/drawing/2014/main" id="{FE7E75F6-D042-4845-8E21-4768C87C5C50}"/>
              </a:ext>
            </a:extLst>
          </p:cNvPr>
          <p:cNvSpPr>
            <a:spLocks noGrp="1"/>
          </p:cNvSpPr>
          <p:nvPr>
            <p:ph type="title"/>
          </p:nvPr>
        </p:nvSpPr>
        <p:spPr>
          <a:xfrm>
            <a:off x="838200" y="73096"/>
            <a:ext cx="10515600" cy="569745"/>
          </a:xfrm>
        </p:spPr>
        <p:txBody>
          <a:bodyPr>
            <a:normAutofit fontScale="90000"/>
          </a:bodyPr>
          <a:lstStyle/>
          <a:p>
            <a:r>
              <a:rPr lang="en-US" cap="none" dirty="0"/>
              <a:t>Common Model Format (CMF)</a:t>
            </a:r>
          </a:p>
        </p:txBody>
      </p:sp>
      <p:sp>
        <p:nvSpPr>
          <p:cNvPr id="13" name="TextBox 12">
            <a:extLst>
              <a:ext uri="{FF2B5EF4-FFF2-40B4-BE49-F238E27FC236}">
                <a16:creationId xmlns:a16="http://schemas.microsoft.com/office/drawing/2014/main" id="{0204E893-BDA3-6D5A-C3EC-67380E02A15B}"/>
              </a:ext>
            </a:extLst>
          </p:cNvPr>
          <p:cNvSpPr txBox="1"/>
          <p:nvPr/>
        </p:nvSpPr>
        <p:spPr>
          <a:xfrm>
            <a:off x="426720" y="1851057"/>
            <a:ext cx="5615640" cy="3293209"/>
          </a:xfrm>
          <a:prstGeom prst="rect">
            <a:avLst/>
          </a:prstGeom>
          <a:solidFill>
            <a:schemeClr val="accent6">
              <a:lumMod val="20000"/>
              <a:lumOff val="80000"/>
            </a:schemeClr>
          </a:solidFill>
        </p:spPr>
        <p:txBody>
          <a:bodyPr wrap="none" rtlCol="0">
            <a:spAutoFit/>
          </a:bodyPr>
          <a:lstStyle/>
          <a:p>
            <a:r>
              <a:rPr lang="en-US" sz="1600" dirty="0">
                <a:latin typeface="Courier New" panose="02070309020205020404" pitchFamily="49" charset="0"/>
                <a:cs typeface="Courier New" panose="02070309020205020404" pitchFamily="49" charset="0"/>
              </a:rPr>
              <a:t>&lt;xs:complexType name="VehicleType"&gt;</a:t>
            </a:r>
          </a:p>
          <a:p>
            <a:r>
              <a:rPr lang="en-US" sz="1600" dirty="0">
                <a:latin typeface="Courier New" panose="02070309020205020404" pitchFamily="49" charset="0"/>
                <a:cs typeface="Courier New" panose="02070309020205020404" pitchFamily="49" charset="0"/>
              </a:rPr>
              <a:t> &lt;xs:annotation&gt;</a:t>
            </a:r>
          </a:p>
          <a:p>
            <a:r>
              <a:rPr lang="en-US" sz="1600" dirty="0">
                <a:latin typeface="Courier New" panose="02070309020205020404" pitchFamily="49" charset="0"/>
                <a:cs typeface="Courier New" panose="02070309020205020404" pitchFamily="49" charset="0"/>
              </a:rPr>
              <a:t>  &lt;xs:documentation&gt;</a:t>
            </a:r>
          </a:p>
          <a:p>
            <a:r>
              <a:rPr lang="en-US" sz="1600" dirty="0">
                <a:latin typeface="Courier New" panose="02070309020205020404" pitchFamily="49" charset="0"/>
                <a:cs typeface="Courier New" panose="02070309020205020404" pitchFamily="49" charset="0"/>
              </a:rPr>
              <a:t>    A data type for a conveyance designed </a:t>
            </a:r>
          </a:p>
          <a:p>
            <a:r>
              <a:rPr lang="en-US" sz="1600" dirty="0">
                <a:latin typeface="Courier New" panose="02070309020205020404" pitchFamily="49" charset="0"/>
                <a:cs typeface="Courier New" panose="02070309020205020404" pitchFamily="49" charset="0"/>
              </a:rPr>
              <a:t>    to carry an operator, passengers and/or </a:t>
            </a:r>
          </a:p>
          <a:p>
            <a:r>
              <a:rPr lang="en-US" sz="1600" dirty="0">
                <a:latin typeface="Courier New" panose="02070309020205020404" pitchFamily="49" charset="0"/>
                <a:cs typeface="Courier New" panose="02070309020205020404" pitchFamily="49" charset="0"/>
              </a:rPr>
              <a:t>    cargo, over land.</a:t>
            </a:r>
          </a:p>
          <a:p>
            <a:r>
              <a:rPr lang="en-US" sz="1600" dirty="0">
                <a:latin typeface="Courier New" panose="02070309020205020404" pitchFamily="49" charset="0"/>
                <a:cs typeface="Courier New" panose="02070309020205020404" pitchFamily="49" charset="0"/>
              </a:rPr>
              <a:t>  &lt;/xs:documentation&gt;</a:t>
            </a:r>
          </a:p>
          <a:p>
            <a:r>
              <a:rPr lang="en-US" sz="1600" dirty="0">
                <a:latin typeface="Courier New" panose="02070309020205020404" pitchFamily="49" charset="0"/>
                <a:cs typeface="Courier New" panose="02070309020205020404" pitchFamily="49" charset="0"/>
              </a:rPr>
              <a:t> &lt;/xs:annotation&gt;</a:t>
            </a:r>
          </a:p>
          <a:p>
            <a:r>
              <a:rPr lang="en-US" sz="1600" dirty="0">
                <a:latin typeface="Courier New" panose="02070309020205020404" pitchFamily="49" charset="0"/>
                <a:cs typeface="Courier New" panose="02070309020205020404" pitchFamily="49" charset="0"/>
              </a:rPr>
              <a:t>&lt;xs:complexContent&gt;</a:t>
            </a:r>
          </a:p>
          <a:p>
            <a:r>
              <a:rPr lang="en-US" sz="1600" dirty="0">
                <a:latin typeface="Courier New" panose="02070309020205020404" pitchFamily="49" charset="0"/>
                <a:cs typeface="Courier New" panose="02070309020205020404" pitchFamily="49" charset="0"/>
              </a:rPr>
              <a:t> &lt;xs:extension base="nc:ConveyanceType"&gt;</a:t>
            </a:r>
          </a:p>
          <a:p>
            <a:r>
              <a:rPr lang="en-US" sz="1600" dirty="0">
                <a:latin typeface="Courier New" panose="02070309020205020404" pitchFamily="49" charset="0"/>
                <a:cs typeface="Courier New" panose="02070309020205020404" pitchFamily="49" charset="0"/>
              </a:rPr>
              <a:t>  &lt;xs:sequence&gt;</a:t>
            </a:r>
          </a:p>
          <a:p>
            <a:r>
              <a:rPr lang="en-US" sz="1600" dirty="0">
                <a:latin typeface="Courier New" panose="02070309020205020404" pitchFamily="49" charset="0"/>
                <a:cs typeface="Courier New" panose="02070309020205020404" pitchFamily="49" charset="0"/>
              </a:rPr>
              <a:t>   &lt;xs:element ref="VehicleDoorQuantity"</a:t>
            </a:r>
          </a:p>
          <a:p>
            <a:r>
              <a:rPr lang="en-US" sz="1600" dirty="0">
                <a:latin typeface="Courier New" panose="02070309020205020404" pitchFamily="49" charset="0"/>
                <a:cs typeface="Courier New" panose="02070309020205020404" pitchFamily="49" charset="0"/>
              </a:rPr>
              <a:t>   &lt;xs:element ref="VehicleIdentification"</a:t>
            </a:r>
          </a:p>
        </p:txBody>
      </p:sp>
      <p:sp>
        <p:nvSpPr>
          <p:cNvPr id="14" name="TextBox 13">
            <a:extLst>
              <a:ext uri="{FF2B5EF4-FFF2-40B4-BE49-F238E27FC236}">
                <a16:creationId xmlns:a16="http://schemas.microsoft.com/office/drawing/2014/main" id="{B6A46D98-4A07-58FB-A499-24142392EE13}"/>
              </a:ext>
            </a:extLst>
          </p:cNvPr>
          <p:cNvSpPr txBox="1"/>
          <p:nvPr/>
        </p:nvSpPr>
        <p:spPr>
          <a:xfrm>
            <a:off x="6149639" y="1851056"/>
            <a:ext cx="5615640" cy="3293209"/>
          </a:xfrm>
          <a:prstGeom prst="rect">
            <a:avLst/>
          </a:prstGeom>
          <a:solidFill>
            <a:schemeClr val="accent4">
              <a:lumMod val="20000"/>
              <a:lumOff val="80000"/>
            </a:schemeClr>
          </a:solidFill>
        </p:spPr>
        <p:txBody>
          <a:bodyPr wrap="square" rtlCol="0">
            <a:noAutofit/>
          </a:bodyPr>
          <a:lstStyle/>
          <a:p>
            <a:r>
              <a:rPr lang="en-US" sz="1600" dirty="0">
                <a:latin typeface="Courier New" panose="02070309020205020404" pitchFamily="49" charset="0"/>
                <a:cs typeface="Courier New" panose="02070309020205020404" pitchFamily="49" charset="0"/>
              </a:rPr>
              <a:t>&lt;cmf</a:t>
            </a:r>
            <a:r>
              <a:rPr lang="en-US" sz="1600" dirty="0">
                <a:latin typeface="Courier New" panose="02070309020205020404" pitchFamily="49" charset="0"/>
                <a:cs typeface="Courier New" panose="02070309020205020404" pitchFamily="49" charset="0"/>
                <a:sym typeface="Wingdings" panose="05000000000000000000" pitchFamily="2" charset="2"/>
              </a:rPr>
              <a:t>:Class&gt;</a:t>
            </a:r>
          </a:p>
          <a:p>
            <a:r>
              <a:rPr lang="en-US" sz="1600" dirty="0">
                <a:latin typeface="Courier New" panose="02070309020205020404" pitchFamily="49" charset="0"/>
                <a:cs typeface="Courier New" panose="02070309020205020404" pitchFamily="49" charset="0"/>
                <a:sym typeface="Wingdings" panose="05000000000000000000" pitchFamily="2" charset="2"/>
              </a:rPr>
              <a:t> &lt;cmf:Name&gt;VehicleType&lt;/cmf:Name&gt;</a:t>
            </a:r>
          </a:p>
          <a:p>
            <a:r>
              <a:rPr lang="en-US" sz="1600" dirty="0">
                <a:latin typeface="Courier New" panose="02070309020205020404" pitchFamily="49" charset="0"/>
                <a:cs typeface="Courier New" panose="02070309020205020404" pitchFamily="49" charset="0"/>
                <a:sym typeface="Wingdings" panose="05000000000000000000" pitchFamily="2" charset="2"/>
              </a:rPr>
              <a:t> &lt;cmf:Namespace s:ref="nc"/&gt;</a:t>
            </a:r>
          </a:p>
          <a:p>
            <a:r>
              <a:rPr lang="en-US" sz="1600" dirty="0">
                <a:latin typeface="Courier New" panose="02070309020205020404" pitchFamily="49" charset="0"/>
                <a:cs typeface="Courier New" panose="02070309020205020404" pitchFamily="49" charset="0"/>
                <a:sym typeface="Wingdings" panose="05000000000000000000" pitchFamily="2" charset="2"/>
              </a:rPr>
              <a:t> &lt;cmf:DescriptionText&gt;</a:t>
            </a:r>
            <a:endParaRPr lang="en-US" sz="1600" dirty="0">
              <a:latin typeface="Courier New" panose="02070309020205020404" pitchFamily="49" charset="0"/>
              <a:cs typeface="Courier New" panose="02070309020205020404" pitchFamily="49" charset="0"/>
            </a:endParaRPr>
          </a:p>
          <a:p>
            <a:r>
              <a:rPr lang="en-US" sz="1600" dirty="0">
                <a:latin typeface="Courier New" panose="02070309020205020404" pitchFamily="49" charset="0"/>
                <a:cs typeface="Courier New" panose="02070309020205020404" pitchFamily="49" charset="0"/>
              </a:rPr>
              <a:t>  A data type for a conveyance designed </a:t>
            </a:r>
          </a:p>
          <a:p>
            <a:r>
              <a:rPr lang="en-US" sz="1600" dirty="0">
                <a:latin typeface="Courier New" panose="02070309020205020404" pitchFamily="49" charset="0"/>
                <a:cs typeface="Courier New" panose="02070309020205020404" pitchFamily="49" charset="0"/>
              </a:rPr>
              <a:t>  to carry an operator, passengers and/or </a:t>
            </a:r>
          </a:p>
          <a:p>
            <a:r>
              <a:rPr lang="en-US" sz="1600" dirty="0">
                <a:latin typeface="Courier New" panose="02070309020205020404" pitchFamily="49" charset="0"/>
                <a:cs typeface="Courier New" panose="02070309020205020404" pitchFamily="49" charset="0"/>
              </a:rPr>
              <a:t>  cargo, over land.</a:t>
            </a:r>
          </a:p>
          <a:p>
            <a:r>
              <a:rPr lang="en-US" sz="1600" dirty="0">
                <a:latin typeface="Courier New" panose="02070309020205020404" pitchFamily="49" charset="0"/>
                <a:cs typeface="Courier New" panose="02070309020205020404" pitchFamily="49" charset="0"/>
              </a:rPr>
              <a:t> &lt;/cmf:DescriptionText&gt;</a:t>
            </a:r>
          </a:p>
          <a:p>
            <a:r>
              <a:rPr lang="en-US" sz="1600" dirty="0">
                <a:latin typeface="Courier New" panose="02070309020205020404" pitchFamily="49" charset="0"/>
                <a:cs typeface="Courier New" panose="02070309020205020404" pitchFamily="49" charset="0"/>
              </a:rPr>
              <a:t> &lt;cmf:ExtensionOfClass s:ref="nc:ConveyanceT</a:t>
            </a:r>
          </a:p>
          <a:p>
            <a:r>
              <a:rPr lang="en-US" sz="1600" dirty="0">
                <a:latin typeface="Courier New" panose="02070309020205020404" pitchFamily="49" charset="0"/>
                <a:cs typeface="Courier New" panose="02070309020205020404" pitchFamily="49" charset="0"/>
              </a:rPr>
              <a:t> &lt;cmf:HasProperty&gt;</a:t>
            </a:r>
          </a:p>
          <a:p>
            <a:r>
              <a:rPr lang="en-US" sz="1600" dirty="0">
                <a:latin typeface="Courier New" panose="02070309020205020404" pitchFamily="49" charset="0"/>
                <a:cs typeface="Courier New" panose="02070309020205020404" pitchFamily="49" charset="0"/>
              </a:rPr>
              <a:t>  &lt;cmf:Property s:ref="nc_VehicleDoorQuantit</a:t>
            </a:r>
          </a:p>
          <a:p>
            <a:r>
              <a:rPr lang="en-US" sz="1600" dirty="0">
                <a:latin typeface="Courier New" panose="02070309020205020404" pitchFamily="49" charset="0"/>
                <a:cs typeface="Courier New" panose="02070309020205020404" pitchFamily="49" charset="0"/>
              </a:rPr>
              <a:t>  &lt;cmf:MinOccursQuantity&gt;1&lt;/cmf:MinOccursQua</a:t>
            </a:r>
          </a:p>
          <a:p>
            <a:r>
              <a:rPr lang="en-US" sz="1600" dirty="0">
                <a:latin typeface="Courier New" panose="02070309020205020404" pitchFamily="49" charset="0"/>
                <a:cs typeface="Courier New" panose="02070309020205020404" pitchFamily="49" charset="0"/>
              </a:rPr>
              <a:t>  &lt;cmf:MaxOccursQuantity&gt;unbounded&lt;/cmf:MaxO</a:t>
            </a:r>
          </a:p>
          <a:p>
            <a:endParaRPr lang="en-US" sz="1600" dirty="0">
              <a:latin typeface="Courier New" panose="02070309020205020404" pitchFamily="49" charset="0"/>
              <a:cs typeface="Courier New" panose="02070309020205020404" pitchFamily="49" charset="0"/>
            </a:endParaRPr>
          </a:p>
        </p:txBody>
      </p:sp>
      <p:sp>
        <p:nvSpPr>
          <p:cNvPr id="15" name="TextBox 14">
            <a:extLst>
              <a:ext uri="{FF2B5EF4-FFF2-40B4-BE49-F238E27FC236}">
                <a16:creationId xmlns:a16="http://schemas.microsoft.com/office/drawing/2014/main" id="{27F0CC8D-B65D-1095-DE10-7511C7D8EE1E}"/>
              </a:ext>
            </a:extLst>
          </p:cNvPr>
          <p:cNvSpPr txBox="1"/>
          <p:nvPr/>
        </p:nvSpPr>
        <p:spPr>
          <a:xfrm>
            <a:off x="2037225" y="5215525"/>
            <a:ext cx="2394630" cy="369332"/>
          </a:xfrm>
          <a:prstGeom prst="rect">
            <a:avLst/>
          </a:prstGeom>
          <a:noFill/>
        </p:spPr>
        <p:txBody>
          <a:bodyPr wrap="none" rtlCol="0">
            <a:spAutoFit/>
          </a:bodyPr>
          <a:lstStyle/>
          <a:p>
            <a:r>
              <a:rPr lang="en-US" dirty="0"/>
              <a:t>XML Schema like this</a:t>
            </a:r>
          </a:p>
        </p:txBody>
      </p:sp>
      <p:sp>
        <p:nvSpPr>
          <p:cNvPr id="16" name="TextBox 15">
            <a:extLst>
              <a:ext uri="{FF2B5EF4-FFF2-40B4-BE49-F238E27FC236}">
                <a16:creationId xmlns:a16="http://schemas.microsoft.com/office/drawing/2014/main" id="{089D999A-627C-8346-3FF0-69B183DD0643}"/>
              </a:ext>
            </a:extLst>
          </p:cNvPr>
          <p:cNvSpPr txBox="1"/>
          <p:nvPr/>
        </p:nvSpPr>
        <p:spPr>
          <a:xfrm>
            <a:off x="8039832" y="5215525"/>
            <a:ext cx="1518364" cy="369332"/>
          </a:xfrm>
          <a:prstGeom prst="rect">
            <a:avLst/>
          </a:prstGeom>
          <a:noFill/>
        </p:spPr>
        <p:txBody>
          <a:bodyPr wrap="none" rtlCol="0">
            <a:spAutoFit/>
          </a:bodyPr>
          <a:lstStyle/>
          <a:p>
            <a:r>
              <a:rPr lang="en-US" dirty="0"/>
              <a:t>CMF like this</a:t>
            </a:r>
          </a:p>
        </p:txBody>
      </p:sp>
      <p:cxnSp>
        <p:nvCxnSpPr>
          <p:cNvPr id="17" name="Straight Arrow Connector 16">
            <a:extLst>
              <a:ext uri="{FF2B5EF4-FFF2-40B4-BE49-F238E27FC236}">
                <a16:creationId xmlns:a16="http://schemas.microsoft.com/office/drawing/2014/main" id="{5F53302B-3B6C-BB17-8F31-2FCC0AC1F1AA}"/>
              </a:ext>
            </a:extLst>
          </p:cNvPr>
          <p:cNvCxnSpPr>
            <a:cxnSpLocks/>
          </p:cNvCxnSpPr>
          <p:nvPr/>
        </p:nvCxnSpPr>
        <p:spPr>
          <a:xfrm>
            <a:off x="4431855" y="5400191"/>
            <a:ext cx="3607977" cy="0"/>
          </a:xfrm>
          <a:prstGeom prst="straightConnector1">
            <a:avLst/>
          </a:prstGeom>
          <a:ln w="127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EF88FC94-C747-89C9-34C4-A033DD8593B3}"/>
              </a:ext>
            </a:extLst>
          </p:cNvPr>
          <p:cNvSpPr txBox="1"/>
          <p:nvPr/>
        </p:nvSpPr>
        <p:spPr>
          <a:xfrm>
            <a:off x="5210651" y="5229840"/>
            <a:ext cx="1723549" cy="369332"/>
          </a:xfrm>
          <a:prstGeom prst="rect">
            <a:avLst/>
          </a:prstGeom>
          <a:solidFill>
            <a:schemeClr val="bg1"/>
          </a:solidFill>
        </p:spPr>
        <p:txBody>
          <a:bodyPr wrap="none" rtlCol="0">
            <a:spAutoFit/>
          </a:bodyPr>
          <a:lstStyle/>
          <a:p>
            <a:r>
              <a:rPr lang="en-US" i="1"/>
              <a:t>is equivalent to</a:t>
            </a:r>
            <a:endParaRPr lang="en-US" i="1" dirty="0"/>
          </a:p>
        </p:txBody>
      </p:sp>
      <p:sp>
        <p:nvSpPr>
          <p:cNvPr id="7" name="Rectangle 6">
            <a:extLst>
              <a:ext uri="{FF2B5EF4-FFF2-40B4-BE49-F238E27FC236}">
                <a16:creationId xmlns:a16="http://schemas.microsoft.com/office/drawing/2014/main" id="{B84B7C6D-AE57-9EA2-8396-6C06374C4C5E}"/>
              </a:ext>
            </a:extLst>
          </p:cNvPr>
          <p:cNvSpPr/>
          <p:nvPr/>
        </p:nvSpPr>
        <p:spPr>
          <a:xfrm>
            <a:off x="759550" y="714100"/>
            <a:ext cx="10565620" cy="861774"/>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a:solidFill>
                  <a:schemeClr val="tx1"/>
                </a:solidFill>
              </a:rPr>
              <a:t>Every model has an equivalent representation in XSD and CMF</a:t>
            </a:r>
            <a:endParaRPr lang="en-US" sz="2000" b="1" dirty="0">
              <a:solidFill>
                <a:schemeClr val="tx1"/>
              </a:solidFill>
            </a:endParaRPr>
          </a:p>
        </p:txBody>
      </p:sp>
    </p:spTree>
    <p:extLst>
      <p:ext uri="{BB962C8B-B14F-4D97-AF65-F5344CB8AC3E}">
        <p14:creationId xmlns:p14="http://schemas.microsoft.com/office/powerpoint/2010/main" val="42596363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5D88A6-9B93-2E80-46D0-A8559B557B7D}"/>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2604FD5-598C-8A5F-7A59-58363DE37959}"/>
              </a:ext>
            </a:extLst>
          </p:cNvPr>
          <p:cNvSpPr>
            <a:spLocks noGrp="1"/>
          </p:cNvSpPr>
          <p:nvPr>
            <p:ph type="sldNum" sz="quarter" idx="12"/>
          </p:nvPr>
        </p:nvSpPr>
        <p:spPr/>
        <p:txBody>
          <a:bodyPr/>
          <a:lstStyle/>
          <a:p>
            <a:fld id="{BECF63ED-5365-0347-943C-46237B9951C9}" type="slidenum">
              <a:rPr lang="en-US" smtClean="0"/>
              <a:t>8</a:t>
            </a:fld>
            <a:endParaRPr lang="en-US" dirty="0"/>
          </a:p>
        </p:txBody>
      </p:sp>
      <p:sp>
        <p:nvSpPr>
          <p:cNvPr id="3" name="Title 2">
            <a:extLst>
              <a:ext uri="{FF2B5EF4-FFF2-40B4-BE49-F238E27FC236}">
                <a16:creationId xmlns:a16="http://schemas.microsoft.com/office/drawing/2014/main" id="{E7F0CAC0-C20D-FA00-EE91-0A53062C4A16}"/>
              </a:ext>
            </a:extLst>
          </p:cNvPr>
          <p:cNvSpPr>
            <a:spLocks noGrp="1"/>
          </p:cNvSpPr>
          <p:nvPr>
            <p:ph type="title"/>
          </p:nvPr>
        </p:nvSpPr>
        <p:spPr>
          <a:xfrm>
            <a:off x="766281" y="127107"/>
            <a:ext cx="10515600" cy="496613"/>
          </a:xfrm>
        </p:spPr>
        <p:txBody>
          <a:bodyPr>
            <a:normAutofit fontScale="90000"/>
          </a:bodyPr>
          <a:lstStyle/>
          <a:p>
            <a:r>
              <a:rPr lang="en-US" cap="none" dirty="0"/>
              <a:t>CMF Supports Many Developer Technologies</a:t>
            </a:r>
          </a:p>
        </p:txBody>
      </p:sp>
      <p:sp>
        <p:nvSpPr>
          <p:cNvPr id="14" name="TextBox 13">
            <a:extLst>
              <a:ext uri="{FF2B5EF4-FFF2-40B4-BE49-F238E27FC236}">
                <a16:creationId xmlns:a16="http://schemas.microsoft.com/office/drawing/2014/main" id="{597C30AB-99CA-50ED-494D-9FBE46881AE9}"/>
              </a:ext>
            </a:extLst>
          </p:cNvPr>
          <p:cNvSpPr txBox="1"/>
          <p:nvPr/>
        </p:nvSpPr>
        <p:spPr>
          <a:xfrm>
            <a:off x="533400" y="1881885"/>
            <a:ext cx="5615640" cy="3293209"/>
          </a:xfrm>
          <a:prstGeom prst="rect">
            <a:avLst/>
          </a:prstGeom>
          <a:solidFill>
            <a:schemeClr val="accent4">
              <a:lumMod val="20000"/>
              <a:lumOff val="80000"/>
            </a:schemeClr>
          </a:solidFill>
        </p:spPr>
        <p:txBody>
          <a:bodyPr wrap="square" rtlCol="0">
            <a:noAutofit/>
          </a:bodyPr>
          <a:lstStyle/>
          <a:p>
            <a:r>
              <a:rPr lang="en-US" sz="1600" dirty="0">
                <a:latin typeface="Courier New" panose="02070309020205020404" pitchFamily="49" charset="0"/>
                <a:cs typeface="Courier New" panose="02070309020205020404" pitchFamily="49" charset="0"/>
              </a:rPr>
              <a:t>&lt;cmf</a:t>
            </a:r>
            <a:r>
              <a:rPr lang="en-US" sz="1600" dirty="0">
                <a:latin typeface="Courier New" panose="02070309020205020404" pitchFamily="49" charset="0"/>
                <a:cs typeface="Courier New" panose="02070309020205020404" pitchFamily="49" charset="0"/>
                <a:sym typeface="Wingdings" panose="05000000000000000000" pitchFamily="2" charset="2"/>
              </a:rPr>
              <a:t>:Class&gt;</a:t>
            </a:r>
          </a:p>
          <a:p>
            <a:r>
              <a:rPr lang="en-US" sz="1600" dirty="0">
                <a:latin typeface="Courier New" panose="02070309020205020404" pitchFamily="49" charset="0"/>
                <a:cs typeface="Courier New" panose="02070309020205020404" pitchFamily="49" charset="0"/>
                <a:sym typeface="Wingdings" panose="05000000000000000000" pitchFamily="2" charset="2"/>
              </a:rPr>
              <a:t> &lt;cmf:Name&gt;VehicleType&lt;/cmf:Name&gt;</a:t>
            </a:r>
          </a:p>
          <a:p>
            <a:r>
              <a:rPr lang="en-US" sz="1600" dirty="0">
                <a:latin typeface="Courier New" panose="02070309020205020404" pitchFamily="49" charset="0"/>
                <a:cs typeface="Courier New" panose="02070309020205020404" pitchFamily="49" charset="0"/>
                <a:sym typeface="Wingdings" panose="05000000000000000000" pitchFamily="2" charset="2"/>
              </a:rPr>
              <a:t> &lt;cmf:Namespace s:ref="nc"/&gt;</a:t>
            </a:r>
          </a:p>
          <a:p>
            <a:r>
              <a:rPr lang="en-US" sz="1600" dirty="0">
                <a:latin typeface="Courier New" panose="02070309020205020404" pitchFamily="49" charset="0"/>
                <a:cs typeface="Courier New" panose="02070309020205020404" pitchFamily="49" charset="0"/>
                <a:sym typeface="Wingdings" panose="05000000000000000000" pitchFamily="2" charset="2"/>
              </a:rPr>
              <a:t> &lt;cmf:DescriptionText&gt;</a:t>
            </a:r>
            <a:endParaRPr lang="en-US" sz="1600" dirty="0">
              <a:latin typeface="Courier New" panose="02070309020205020404" pitchFamily="49" charset="0"/>
              <a:cs typeface="Courier New" panose="02070309020205020404" pitchFamily="49" charset="0"/>
            </a:endParaRPr>
          </a:p>
          <a:p>
            <a:r>
              <a:rPr lang="en-US" sz="1600" dirty="0">
                <a:latin typeface="Courier New" panose="02070309020205020404" pitchFamily="49" charset="0"/>
                <a:cs typeface="Courier New" panose="02070309020205020404" pitchFamily="49" charset="0"/>
              </a:rPr>
              <a:t>  A data type for a conveyance designed </a:t>
            </a:r>
          </a:p>
          <a:p>
            <a:r>
              <a:rPr lang="en-US" sz="1600" dirty="0">
                <a:latin typeface="Courier New" panose="02070309020205020404" pitchFamily="49" charset="0"/>
                <a:cs typeface="Courier New" panose="02070309020205020404" pitchFamily="49" charset="0"/>
              </a:rPr>
              <a:t>  to carry an operator, passengers and/or </a:t>
            </a:r>
          </a:p>
          <a:p>
            <a:r>
              <a:rPr lang="en-US" sz="1600" dirty="0">
                <a:latin typeface="Courier New" panose="02070309020205020404" pitchFamily="49" charset="0"/>
                <a:cs typeface="Courier New" panose="02070309020205020404" pitchFamily="49" charset="0"/>
              </a:rPr>
              <a:t>  cargo, over land.</a:t>
            </a:r>
          </a:p>
          <a:p>
            <a:r>
              <a:rPr lang="en-US" sz="1600" dirty="0">
                <a:latin typeface="Courier New" panose="02070309020205020404" pitchFamily="49" charset="0"/>
                <a:cs typeface="Courier New" panose="02070309020205020404" pitchFamily="49" charset="0"/>
              </a:rPr>
              <a:t> &lt;/cmf:DescriptionText&gt;</a:t>
            </a:r>
          </a:p>
          <a:p>
            <a:r>
              <a:rPr lang="en-US" sz="1600" dirty="0">
                <a:latin typeface="Courier New" panose="02070309020205020404" pitchFamily="49" charset="0"/>
                <a:cs typeface="Courier New" panose="02070309020205020404" pitchFamily="49" charset="0"/>
              </a:rPr>
              <a:t> &lt;cmf:ExtensionOfClass s:ref="nc:ConveyanceT</a:t>
            </a:r>
          </a:p>
          <a:p>
            <a:r>
              <a:rPr lang="en-US" sz="1600" dirty="0">
                <a:latin typeface="Courier New" panose="02070309020205020404" pitchFamily="49" charset="0"/>
                <a:cs typeface="Courier New" panose="02070309020205020404" pitchFamily="49" charset="0"/>
              </a:rPr>
              <a:t> &lt;cmf:HasProperty&gt;</a:t>
            </a:r>
          </a:p>
          <a:p>
            <a:r>
              <a:rPr lang="en-US" sz="1600" dirty="0">
                <a:latin typeface="Courier New" panose="02070309020205020404" pitchFamily="49" charset="0"/>
                <a:cs typeface="Courier New" panose="02070309020205020404" pitchFamily="49" charset="0"/>
              </a:rPr>
              <a:t>  &lt;cmf:Property s:ref="nc_VehicleDoorQuantit</a:t>
            </a:r>
          </a:p>
          <a:p>
            <a:r>
              <a:rPr lang="en-US" sz="1600" dirty="0">
                <a:latin typeface="Courier New" panose="02070309020205020404" pitchFamily="49" charset="0"/>
                <a:cs typeface="Courier New" panose="02070309020205020404" pitchFamily="49" charset="0"/>
              </a:rPr>
              <a:t>  &lt;cmf:MinOccursQuantity&gt;1&lt;/cmf:MinOccursQua</a:t>
            </a:r>
          </a:p>
          <a:p>
            <a:r>
              <a:rPr lang="en-US" sz="1600" dirty="0">
                <a:latin typeface="Courier New" panose="02070309020205020404" pitchFamily="49" charset="0"/>
                <a:cs typeface="Courier New" panose="02070309020205020404" pitchFamily="49" charset="0"/>
              </a:rPr>
              <a:t>  &lt;cmf:MaxOccursQuantity&gt;unbounded&lt;/cmf:MaxO</a:t>
            </a:r>
          </a:p>
          <a:p>
            <a:endParaRPr lang="en-US" sz="1600" dirty="0">
              <a:latin typeface="Courier New" panose="02070309020205020404" pitchFamily="49" charset="0"/>
              <a:cs typeface="Courier New" panose="02070309020205020404" pitchFamily="49" charset="0"/>
            </a:endParaRPr>
          </a:p>
        </p:txBody>
      </p:sp>
      <p:sp>
        <p:nvSpPr>
          <p:cNvPr id="4" name="Rectangle: Rounded Corners 3">
            <a:extLst>
              <a:ext uri="{FF2B5EF4-FFF2-40B4-BE49-F238E27FC236}">
                <a16:creationId xmlns:a16="http://schemas.microsoft.com/office/drawing/2014/main" id="{76917E20-56BC-6FAE-C670-E966B5C9FC44}"/>
              </a:ext>
            </a:extLst>
          </p:cNvPr>
          <p:cNvSpPr/>
          <p:nvPr/>
        </p:nvSpPr>
        <p:spPr>
          <a:xfrm>
            <a:off x="8077200" y="1902707"/>
            <a:ext cx="2362200" cy="512580"/>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JSON Schema</a:t>
            </a:r>
          </a:p>
        </p:txBody>
      </p:sp>
      <p:sp>
        <p:nvSpPr>
          <p:cNvPr id="6" name="Rectangle: Rounded Corners 5">
            <a:extLst>
              <a:ext uri="{FF2B5EF4-FFF2-40B4-BE49-F238E27FC236}">
                <a16:creationId xmlns:a16="http://schemas.microsoft.com/office/drawing/2014/main" id="{ABBF9DD5-B29C-F74D-86BD-5D58631BC226}"/>
              </a:ext>
            </a:extLst>
          </p:cNvPr>
          <p:cNvSpPr/>
          <p:nvPr/>
        </p:nvSpPr>
        <p:spPr>
          <a:xfrm>
            <a:off x="8077200" y="2592659"/>
            <a:ext cx="2362200" cy="512580"/>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Simplified XSD</a:t>
            </a:r>
          </a:p>
        </p:txBody>
      </p:sp>
      <p:sp>
        <p:nvSpPr>
          <p:cNvPr id="7" name="Rectangle: Rounded Corners 6">
            <a:extLst>
              <a:ext uri="{FF2B5EF4-FFF2-40B4-BE49-F238E27FC236}">
                <a16:creationId xmlns:a16="http://schemas.microsoft.com/office/drawing/2014/main" id="{43196493-5EBA-FFF0-5539-B7139FADF61B}"/>
              </a:ext>
            </a:extLst>
          </p:cNvPr>
          <p:cNvSpPr/>
          <p:nvPr/>
        </p:nvSpPr>
        <p:spPr>
          <a:xfrm>
            <a:off x="8077200" y="3282611"/>
            <a:ext cx="2362200" cy="512580"/>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Google Protobuf</a:t>
            </a:r>
          </a:p>
        </p:txBody>
      </p:sp>
      <p:sp>
        <p:nvSpPr>
          <p:cNvPr id="8" name="Rectangle: Rounded Corners 7">
            <a:extLst>
              <a:ext uri="{FF2B5EF4-FFF2-40B4-BE49-F238E27FC236}">
                <a16:creationId xmlns:a16="http://schemas.microsoft.com/office/drawing/2014/main" id="{88331066-AE8E-B592-2335-EFD56AD7A1EB}"/>
              </a:ext>
            </a:extLst>
          </p:cNvPr>
          <p:cNvSpPr/>
          <p:nvPr/>
        </p:nvSpPr>
        <p:spPr>
          <a:xfrm>
            <a:off x="8077200" y="3972563"/>
            <a:ext cx="2362200" cy="512580"/>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OpenAPI</a:t>
            </a:r>
          </a:p>
        </p:txBody>
      </p:sp>
      <p:sp>
        <p:nvSpPr>
          <p:cNvPr id="9" name="Rectangle: Rounded Corners 8">
            <a:extLst>
              <a:ext uri="{FF2B5EF4-FFF2-40B4-BE49-F238E27FC236}">
                <a16:creationId xmlns:a16="http://schemas.microsoft.com/office/drawing/2014/main" id="{BAB2B172-904C-224A-6B22-1028F255C208}"/>
              </a:ext>
            </a:extLst>
          </p:cNvPr>
          <p:cNvSpPr/>
          <p:nvPr/>
        </p:nvSpPr>
        <p:spPr>
          <a:xfrm>
            <a:off x="8077200" y="4662514"/>
            <a:ext cx="2362200" cy="512580"/>
          </a:xfrm>
          <a:prstGeom prst="roundRect">
            <a:avLst/>
          </a:prstGeom>
          <a:solidFill>
            <a:schemeClr val="accent2">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UML</a:t>
            </a:r>
          </a:p>
        </p:txBody>
      </p:sp>
      <p:cxnSp>
        <p:nvCxnSpPr>
          <p:cNvPr id="24" name="Straight Arrow Connector 23">
            <a:extLst>
              <a:ext uri="{FF2B5EF4-FFF2-40B4-BE49-F238E27FC236}">
                <a16:creationId xmlns:a16="http://schemas.microsoft.com/office/drawing/2014/main" id="{5494FB0F-3E0D-2AA9-1558-BC5BBBC8ECD2}"/>
              </a:ext>
            </a:extLst>
          </p:cNvPr>
          <p:cNvCxnSpPr>
            <a:endCxn id="4" idx="1"/>
          </p:cNvCxnSpPr>
          <p:nvPr/>
        </p:nvCxnSpPr>
        <p:spPr>
          <a:xfrm flipV="1">
            <a:off x="6149040" y="2158997"/>
            <a:ext cx="1928160" cy="23411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7063FCA9-4BC5-EF37-796B-1A1DEEA9885B}"/>
              </a:ext>
            </a:extLst>
          </p:cNvPr>
          <p:cNvCxnSpPr>
            <a:endCxn id="6" idx="1"/>
          </p:cNvCxnSpPr>
          <p:nvPr/>
        </p:nvCxnSpPr>
        <p:spPr>
          <a:xfrm flipV="1">
            <a:off x="6149040" y="2848949"/>
            <a:ext cx="1928160" cy="9834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A3F9A83-9BC2-8556-8FAB-476F7B46EB47}"/>
              </a:ext>
            </a:extLst>
          </p:cNvPr>
          <p:cNvCxnSpPr>
            <a:cxnSpLocks/>
            <a:stCxn id="14" idx="3"/>
            <a:endCxn id="7" idx="1"/>
          </p:cNvCxnSpPr>
          <p:nvPr/>
        </p:nvCxnSpPr>
        <p:spPr>
          <a:xfrm>
            <a:off x="6149040" y="3528490"/>
            <a:ext cx="1928160" cy="1041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8F79288A-C2EA-EC8A-4959-EB97C5B8B5EA}"/>
              </a:ext>
            </a:extLst>
          </p:cNvPr>
          <p:cNvCxnSpPr>
            <a:cxnSpLocks/>
            <a:endCxn id="8" idx="1"/>
          </p:cNvCxnSpPr>
          <p:nvPr/>
        </p:nvCxnSpPr>
        <p:spPr>
          <a:xfrm>
            <a:off x="6149040" y="4090965"/>
            <a:ext cx="1928160" cy="137888"/>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F8F3E074-6651-56B9-02FC-1922C05726FD}"/>
              </a:ext>
            </a:extLst>
          </p:cNvPr>
          <p:cNvCxnSpPr>
            <a:cxnSpLocks/>
            <a:endCxn id="9" idx="1"/>
          </p:cNvCxnSpPr>
          <p:nvPr/>
        </p:nvCxnSpPr>
        <p:spPr>
          <a:xfrm>
            <a:off x="6149040" y="4772750"/>
            <a:ext cx="1928160" cy="14605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D6866F43-BD8A-BD02-B721-F22817208E1C}"/>
              </a:ext>
            </a:extLst>
          </p:cNvPr>
          <p:cNvSpPr/>
          <p:nvPr/>
        </p:nvSpPr>
        <p:spPr>
          <a:xfrm>
            <a:off x="9220200" y="5387086"/>
            <a:ext cx="76200" cy="762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78A8AC3-2227-2334-9231-118AEC0C1BFB}"/>
              </a:ext>
            </a:extLst>
          </p:cNvPr>
          <p:cNvSpPr/>
          <p:nvPr/>
        </p:nvSpPr>
        <p:spPr>
          <a:xfrm>
            <a:off x="9220200" y="5539486"/>
            <a:ext cx="76200" cy="762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7A407669-3B5B-E2F2-3ADA-BB5106AB04C5}"/>
              </a:ext>
            </a:extLst>
          </p:cNvPr>
          <p:cNvSpPr/>
          <p:nvPr/>
        </p:nvSpPr>
        <p:spPr>
          <a:xfrm>
            <a:off x="9220200" y="5691886"/>
            <a:ext cx="76200" cy="762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093407F-C9BA-8550-5A63-1C3615EFBFB4}"/>
              </a:ext>
            </a:extLst>
          </p:cNvPr>
          <p:cNvSpPr/>
          <p:nvPr/>
        </p:nvSpPr>
        <p:spPr>
          <a:xfrm>
            <a:off x="1109181" y="755896"/>
            <a:ext cx="9829800" cy="861774"/>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chemeClr val="tx1"/>
                </a:solidFill>
              </a:rPr>
              <a:t>CMF can be converted into developer artifacts for many technologies</a:t>
            </a:r>
          </a:p>
        </p:txBody>
      </p:sp>
    </p:spTree>
    <p:extLst>
      <p:ext uri="{BB962C8B-B14F-4D97-AF65-F5344CB8AC3E}">
        <p14:creationId xmlns:p14="http://schemas.microsoft.com/office/powerpoint/2010/main" val="3332884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E80268-16A3-272E-C42B-55EDAC280FDF}"/>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E115A35-F22C-3EF4-00B6-BE42DB8611BD}"/>
              </a:ext>
            </a:extLst>
          </p:cNvPr>
          <p:cNvSpPr>
            <a:spLocks noGrp="1"/>
          </p:cNvSpPr>
          <p:nvPr>
            <p:ph type="sldNum" sz="quarter" idx="12"/>
          </p:nvPr>
        </p:nvSpPr>
        <p:spPr/>
        <p:txBody>
          <a:bodyPr/>
          <a:lstStyle/>
          <a:p>
            <a:fld id="{BECF63ED-5365-0347-943C-46237B9951C9}" type="slidenum">
              <a:rPr lang="en-US" smtClean="0"/>
              <a:t>9</a:t>
            </a:fld>
            <a:endParaRPr lang="en-US" dirty="0"/>
          </a:p>
        </p:txBody>
      </p:sp>
      <p:sp>
        <p:nvSpPr>
          <p:cNvPr id="3" name="Title 2">
            <a:extLst>
              <a:ext uri="{FF2B5EF4-FFF2-40B4-BE49-F238E27FC236}">
                <a16:creationId xmlns:a16="http://schemas.microsoft.com/office/drawing/2014/main" id="{F18249BD-D5E3-F5B6-2E94-98BEA88C17F0}"/>
              </a:ext>
            </a:extLst>
          </p:cNvPr>
          <p:cNvSpPr>
            <a:spLocks noGrp="1"/>
          </p:cNvSpPr>
          <p:nvPr>
            <p:ph type="title"/>
          </p:nvPr>
        </p:nvSpPr>
        <p:spPr>
          <a:xfrm>
            <a:off x="838200" y="136525"/>
            <a:ext cx="10515600" cy="646400"/>
          </a:xfrm>
        </p:spPr>
        <p:txBody>
          <a:bodyPr>
            <a:normAutofit fontScale="90000"/>
          </a:bodyPr>
          <a:lstStyle/>
          <a:p>
            <a:r>
              <a:rPr lang="en-US" cap="none" dirty="0"/>
              <a:t>Ontologies and Knowledge Graphs</a:t>
            </a:r>
          </a:p>
        </p:txBody>
      </p:sp>
      <p:sp>
        <p:nvSpPr>
          <p:cNvPr id="12" name="TextBox 11">
            <a:extLst>
              <a:ext uri="{FF2B5EF4-FFF2-40B4-BE49-F238E27FC236}">
                <a16:creationId xmlns:a16="http://schemas.microsoft.com/office/drawing/2014/main" id="{37115255-D3DD-6A21-AA12-B87050B76579}"/>
              </a:ext>
            </a:extLst>
          </p:cNvPr>
          <p:cNvSpPr txBox="1"/>
          <p:nvPr/>
        </p:nvSpPr>
        <p:spPr>
          <a:xfrm>
            <a:off x="838200" y="2028616"/>
            <a:ext cx="5615640" cy="2800767"/>
          </a:xfrm>
          <a:prstGeom prst="rect">
            <a:avLst/>
          </a:prstGeom>
          <a:solidFill>
            <a:schemeClr val="accent6">
              <a:lumMod val="20000"/>
              <a:lumOff val="80000"/>
            </a:schemeClr>
          </a:solidFill>
        </p:spPr>
        <p:txBody>
          <a:bodyPr wrap="none" rtlCol="0">
            <a:noAutofit/>
          </a:bodyPr>
          <a:lstStyle/>
          <a:p>
            <a:r>
              <a:rPr lang="en-US" sz="1600" dirty="0">
                <a:latin typeface="Courier New" panose="02070309020205020404" pitchFamily="49" charset="0"/>
                <a:cs typeface="Courier New" panose="02070309020205020404" pitchFamily="49" charset="0"/>
              </a:rPr>
              <a:t>&lt;ex:</a:t>
            </a:r>
            <a:r>
              <a:rPr lang="en-US" sz="1600">
                <a:latin typeface="Courier New" panose="02070309020205020404" pitchFamily="49" charset="0"/>
                <a:cs typeface="Courier New" panose="02070309020205020404" pitchFamily="49" charset="0"/>
              </a:rPr>
              <a:t>CrashDriverInfo</a:t>
            </a:r>
            <a:r>
              <a:rPr lang="en-US" sz="1600" dirty="0">
                <a:latin typeface="Courier New" panose="02070309020205020404" pitchFamily="49" charset="0"/>
                <a:cs typeface="Courier New" panose="02070309020205020404" pitchFamily="49" charset="0"/>
              </a:rPr>
              <a:t>&gt;</a:t>
            </a:r>
          </a:p>
          <a:p>
            <a:r>
              <a:rPr lang="en-US" sz="1600" dirty="0">
                <a:latin typeface="Courier New" panose="02070309020205020404" pitchFamily="49" charset="0"/>
                <a:cs typeface="Courier New" panose="02070309020205020404" pitchFamily="49" charset="0"/>
              </a:rPr>
              <a:t> &lt;j:Crash&gt;</a:t>
            </a:r>
          </a:p>
          <a:p>
            <a:r>
              <a:rPr lang="en-US" sz="1600" dirty="0">
                <a:latin typeface="Courier New" panose="02070309020205020404" pitchFamily="49" charset="0"/>
                <a:cs typeface="Courier New" panose="02070309020205020404" pitchFamily="49" charset="0"/>
              </a:rPr>
              <a:t>  &lt;j:CrashVehicle&gt;</a:t>
            </a:r>
          </a:p>
          <a:p>
            <a:r>
              <a:rPr lang="en-US" sz="1600" dirty="0">
                <a:latin typeface="Courier New" panose="02070309020205020404" pitchFamily="49" charset="0"/>
                <a:cs typeface="Courier New" panose="02070309020205020404" pitchFamily="49" charset="0"/>
              </a:rPr>
              <a:t>   &lt;j:</a:t>
            </a:r>
            <a:r>
              <a:rPr lang="en-US" sz="1600">
                <a:latin typeface="Courier New" panose="02070309020205020404" pitchFamily="49" charset="0"/>
                <a:cs typeface="Courier New" panose="02070309020205020404" pitchFamily="49" charset="0"/>
              </a:rPr>
              <a:t>CrashDriver</a:t>
            </a:r>
            <a:r>
              <a:rPr lang="en-US" sz="1600" dirty="0">
                <a:latin typeface="Courier New" panose="02070309020205020404" pitchFamily="49" charset="0"/>
                <a:cs typeface="Courier New" panose="02070309020205020404" pitchFamily="49" charset="0"/>
              </a:rPr>
              <a:t>&gt;</a:t>
            </a:r>
          </a:p>
          <a:p>
            <a:r>
              <a:rPr lang="en-US" sz="1600" dirty="0">
                <a:latin typeface="Courier New" panose="02070309020205020404" pitchFamily="49" charset="0"/>
                <a:cs typeface="Courier New" panose="02070309020205020404" pitchFamily="49" charset="0"/>
              </a:rPr>
              <a:t>    &lt;nc:RoleOfPerson s:id="P1"&gt;</a:t>
            </a:r>
          </a:p>
          <a:p>
            <a:r>
              <a:rPr lang="en-US" sz="1600" dirty="0">
                <a:latin typeface="Courier New" panose="02070309020205020404" pitchFamily="49" charset="0"/>
                <a:cs typeface="Courier New" panose="02070309020205020404" pitchFamily="49" charset="0"/>
              </a:rPr>
              <a:t>     &lt;nc:PersonBirthDate&gt;</a:t>
            </a:r>
          </a:p>
          <a:p>
            <a:r>
              <a:rPr lang="en-US" sz="1600" dirty="0">
                <a:latin typeface="Courier New" panose="02070309020205020404" pitchFamily="49" charset="0"/>
                <a:cs typeface="Courier New" panose="02070309020205020404" pitchFamily="49" charset="0"/>
              </a:rPr>
              <a:t>      &lt;nc:Date&gt;1890-05-04&lt;/nc:Date&gt;</a:t>
            </a:r>
          </a:p>
          <a:p>
            <a:r>
              <a:rPr lang="en-US" sz="1600" dirty="0">
                <a:latin typeface="Courier New" panose="02070309020205020404" pitchFamily="49" charset="0"/>
                <a:cs typeface="Courier New" panose="02070309020205020404" pitchFamily="49" charset="0"/>
              </a:rPr>
              <a:t>     &lt;/nc:PersonBirthDate&gt;</a:t>
            </a:r>
          </a:p>
          <a:p>
            <a:r>
              <a:rPr lang="en-US" sz="1600" dirty="0">
                <a:latin typeface="Courier New" panose="02070309020205020404" pitchFamily="49" charset="0"/>
                <a:cs typeface="Courier New" panose="02070309020205020404" pitchFamily="49" charset="0"/>
              </a:rPr>
              <a:t>     &lt;nc:PersonName&gt;</a:t>
            </a:r>
          </a:p>
          <a:p>
            <a:r>
              <a:rPr lang="en-US" sz="1600" dirty="0">
                <a:latin typeface="Courier New" panose="02070309020205020404" pitchFamily="49" charset="0"/>
                <a:cs typeface="Courier New" panose="02070309020205020404" pitchFamily="49" charset="0"/>
              </a:rPr>
              <a:t>      &lt;nc:PersonGivenName&gt;Peter&lt;/nc:PersonGiv</a:t>
            </a:r>
          </a:p>
          <a:p>
            <a:r>
              <a:rPr lang="en-US" sz="1600" dirty="0">
                <a:latin typeface="Courier New" panose="02070309020205020404" pitchFamily="49" charset="0"/>
                <a:cs typeface="Courier New" panose="02070309020205020404" pitchFamily="49" charset="0"/>
              </a:rPr>
              <a:t>      &lt;nc:PersonMiddleName&gt;Death&lt;/nc:PersonMi</a:t>
            </a:r>
          </a:p>
        </p:txBody>
      </p:sp>
      <p:sp>
        <p:nvSpPr>
          <p:cNvPr id="13" name="TextBox 12">
            <a:extLst>
              <a:ext uri="{FF2B5EF4-FFF2-40B4-BE49-F238E27FC236}">
                <a16:creationId xmlns:a16="http://schemas.microsoft.com/office/drawing/2014/main" id="{E76E51F6-9121-981D-0730-80E41892A5E8}"/>
              </a:ext>
            </a:extLst>
          </p:cNvPr>
          <p:cNvSpPr txBox="1"/>
          <p:nvPr/>
        </p:nvSpPr>
        <p:spPr>
          <a:xfrm>
            <a:off x="6561119" y="2028616"/>
            <a:ext cx="4746961" cy="2800766"/>
          </a:xfrm>
          <a:prstGeom prst="rect">
            <a:avLst/>
          </a:prstGeom>
          <a:solidFill>
            <a:srgbClr val="FFFFC9"/>
          </a:solidFill>
        </p:spPr>
        <p:txBody>
          <a:bodyPr wrap="square" rtlCol="0">
            <a:noAutofit/>
          </a:bodyPr>
          <a:lstStyle/>
          <a:p>
            <a:r>
              <a:rPr lang="en-US" sz="1600" dirty="0">
                <a:latin typeface="Courier New" panose="02070309020205020404" pitchFamily="49" charset="0"/>
                <a:cs typeface="Courier New" panose="02070309020205020404" pitchFamily="49" charset="0"/>
              </a:rPr>
              <a:t>_:n0 a j:CrashType ;</a:t>
            </a:r>
          </a:p>
          <a:p>
            <a:r>
              <a:rPr lang="en-US" sz="1600" dirty="0">
                <a:latin typeface="Courier New" panose="02070309020205020404" pitchFamily="49" charset="0"/>
                <a:cs typeface="Courier New" panose="02070309020205020404" pitchFamily="49" charset="0"/>
              </a:rPr>
              <a:t>     j:CrashVehicle _:n1 .</a:t>
            </a:r>
          </a:p>
          <a:p>
            <a:r>
              <a:rPr lang="en-US" sz="1600" dirty="0">
                <a:latin typeface="Courier New" panose="02070309020205020404" pitchFamily="49" charset="0"/>
                <a:cs typeface="Courier New" panose="02070309020205020404" pitchFamily="49" charset="0"/>
              </a:rPr>
              <a:t>_:n1 a j:CrashVehicleType ;</a:t>
            </a:r>
          </a:p>
          <a:p>
            <a:r>
              <a:rPr lang="en-US" sz="1600" dirty="0">
                <a:latin typeface="Courier New" panose="02070309020205020404" pitchFamily="49" charset="0"/>
                <a:cs typeface="Courier New" panose="02070309020205020404" pitchFamily="49" charset="0"/>
              </a:rPr>
              <a:t>     j:</a:t>
            </a:r>
            <a:r>
              <a:rPr lang="en-US" sz="1600">
                <a:latin typeface="Courier New" panose="02070309020205020404" pitchFamily="49" charset="0"/>
                <a:cs typeface="Courier New" panose="02070309020205020404" pitchFamily="49" charset="0"/>
              </a:rPr>
              <a:t>CrashDriver</a:t>
            </a:r>
            <a:r>
              <a:rPr lang="en-US" sz="1600" dirty="0">
                <a:latin typeface="Courier New" panose="02070309020205020404" pitchFamily="49" charset="0"/>
                <a:cs typeface="Courier New" panose="02070309020205020404" pitchFamily="49" charset="0"/>
              </a:rPr>
              <a:t> _:n2 .</a:t>
            </a:r>
          </a:p>
          <a:p>
            <a:r>
              <a:rPr lang="en-US" sz="1600" dirty="0">
                <a:latin typeface="Courier New" panose="02070309020205020404" pitchFamily="49" charset="0"/>
                <a:cs typeface="Courier New" panose="02070309020205020404" pitchFamily="49" charset="0"/>
              </a:rPr>
              <a:t>_:n2 a j:CrashDriverType ;</a:t>
            </a:r>
          </a:p>
          <a:p>
            <a:r>
              <a:rPr lang="en-US" sz="1600" dirty="0">
                <a:latin typeface="Courier New" panose="02070309020205020404" pitchFamily="49" charset="0"/>
                <a:cs typeface="Courier New" panose="02070309020205020404" pitchFamily="49" charset="0"/>
              </a:rPr>
              <a:t>     nc:RoleOfPerson _:P1 ;</a:t>
            </a:r>
          </a:p>
          <a:p>
            <a:r>
              <a:rPr lang="en-US" sz="1600" dirty="0">
                <a:latin typeface="Courier New" panose="02070309020205020404" pitchFamily="49" charset="0"/>
                <a:cs typeface="Courier New" panose="02070309020205020404" pitchFamily="49" charset="0"/>
              </a:rPr>
              <a:t>_:P1 a nc:PersonType ;</a:t>
            </a:r>
          </a:p>
          <a:p>
            <a:r>
              <a:rPr lang="en-US" sz="1600" dirty="0">
                <a:latin typeface="Courier New" panose="02070309020205020404" pitchFamily="49" charset="0"/>
                <a:cs typeface="Courier New" panose="02070309020205020404" pitchFamily="49" charset="0"/>
              </a:rPr>
              <a:t>     nc:PersonBirthDate _:n3 ;</a:t>
            </a:r>
          </a:p>
          <a:p>
            <a:r>
              <a:rPr lang="en-US" sz="1600" dirty="0">
                <a:latin typeface="Courier New" panose="02070309020205020404" pitchFamily="49" charset="0"/>
                <a:cs typeface="Courier New" panose="02070309020205020404" pitchFamily="49" charset="0"/>
              </a:rPr>
              <a:t>     nc:PersonName _:n4 .</a:t>
            </a:r>
          </a:p>
          <a:p>
            <a:r>
              <a:rPr lang="en-US" sz="1600" dirty="0">
                <a:latin typeface="Courier New" panose="02070309020205020404" pitchFamily="49" charset="0"/>
                <a:cs typeface="Courier New" panose="02070309020205020404" pitchFamily="49" charset="0"/>
              </a:rPr>
              <a:t>_:n3 a nc:DateType ;</a:t>
            </a:r>
          </a:p>
          <a:p>
            <a:r>
              <a:rPr lang="en-US" sz="1600" dirty="0">
                <a:latin typeface="Courier New" panose="02070309020205020404" pitchFamily="49" charset="0"/>
                <a:cs typeface="Courier New" panose="02070309020205020404" pitchFamily="49" charset="0"/>
              </a:rPr>
              <a:t>     nc:Date "1890-05-04" .</a:t>
            </a:r>
          </a:p>
          <a:p>
            <a:endParaRPr lang="en-US" sz="1600" dirty="0">
              <a:latin typeface="Courier New" panose="02070309020205020404" pitchFamily="49" charset="0"/>
              <a:cs typeface="Courier New" panose="02070309020205020404" pitchFamily="49" charset="0"/>
            </a:endParaRPr>
          </a:p>
          <a:p>
            <a:endParaRPr lang="en-US" sz="1600" dirty="0">
              <a:latin typeface="Courier New" panose="02070309020205020404" pitchFamily="49" charset="0"/>
              <a:cs typeface="Courier New" panose="02070309020205020404" pitchFamily="49" charset="0"/>
            </a:endParaRPr>
          </a:p>
        </p:txBody>
      </p:sp>
      <p:sp>
        <p:nvSpPr>
          <p:cNvPr id="15" name="TextBox 14">
            <a:extLst>
              <a:ext uri="{FF2B5EF4-FFF2-40B4-BE49-F238E27FC236}">
                <a16:creationId xmlns:a16="http://schemas.microsoft.com/office/drawing/2014/main" id="{4066C57A-FFB4-538D-8E90-A666233840DB}"/>
              </a:ext>
            </a:extLst>
          </p:cNvPr>
          <p:cNvSpPr txBox="1"/>
          <p:nvPr/>
        </p:nvSpPr>
        <p:spPr>
          <a:xfrm>
            <a:off x="1706880" y="4914959"/>
            <a:ext cx="3249608" cy="369332"/>
          </a:xfrm>
          <a:prstGeom prst="rect">
            <a:avLst/>
          </a:prstGeom>
          <a:noFill/>
        </p:spPr>
        <p:txBody>
          <a:bodyPr wrap="none" rtlCol="0">
            <a:spAutoFit/>
          </a:bodyPr>
          <a:lstStyle/>
          <a:p>
            <a:r>
              <a:rPr lang="en-US" dirty="0"/>
              <a:t>NIEM-based message in XML</a:t>
            </a:r>
          </a:p>
        </p:txBody>
      </p:sp>
      <p:sp>
        <p:nvSpPr>
          <p:cNvPr id="16" name="TextBox 15">
            <a:extLst>
              <a:ext uri="{FF2B5EF4-FFF2-40B4-BE49-F238E27FC236}">
                <a16:creationId xmlns:a16="http://schemas.microsoft.com/office/drawing/2014/main" id="{3BB29AF3-BD96-A908-32FC-B4411E8A33F5}"/>
              </a:ext>
            </a:extLst>
          </p:cNvPr>
          <p:cNvSpPr txBox="1"/>
          <p:nvPr/>
        </p:nvSpPr>
        <p:spPr>
          <a:xfrm>
            <a:off x="7601272" y="4914474"/>
            <a:ext cx="3249608" cy="369332"/>
          </a:xfrm>
          <a:prstGeom prst="rect">
            <a:avLst/>
          </a:prstGeom>
          <a:noFill/>
        </p:spPr>
        <p:txBody>
          <a:bodyPr wrap="none" rtlCol="0">
            <a:spAutoFit/>
          </a:bodyPr>
          <a:lstStyle/>
          <a:p>
            <a:r>
              <a:rPr lang="en-US" dirty="0"/>
              <a:t>NIEM-based message in RDF</a:t>
            </a:r>
          </a:p>
        </p:txBody>
      </p:sp>
      <p:cxnSp>
        <p:nvCxnSpPr>
          <p:cNvPr id="19" name="Straight Arrow Connector 18">
            <a:extLst>
              <a:ext uri="{FF2B5EF4-FFF2-40B4-BE49-F238E27FC236}">
                <a16:creationId xmlns:a16="http://schemas.microsoft.com/office/drawing/2014/main" id="{1A55A0EC-AD79-9B76-0EE3-4E044898C9DB}"/>
              </a:ext>
            </a:extLst>
          </p:cNvPr>
          <p:cNvCxnSpPr>
            <a:cxnSpLocks/>
            <a:stCxn id="15" idx="3"/>
          </p:cNvCxnSpPr>
          <p:nvPr/>
        </p:nvCxnSpPr>
        <p:spPr>
          <a:xfrm flipV="1">
            <a:off x="4956488" y="5099140"/>
            <a:ext cx="2644784" cy="485"/>
          </a:xfrm>
          <a:prstGeom prst="straightConnector1">
            <a:avLst/>
          </a:prstGeom>
          <a:ln>
            <a:solidFill>
              <a:schemeClr val="tx1">
                <a:alpha val="98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A8C7942-6790-A69F-F384-103908749345}"/>
              </a:ext>
            </a:extLst>
          </p:cNvPr>
          <p:cNvSpPr txBox="1"/>
          <p:nvPr/>
        </p:nvSpPr>
        <p:spPr>
          <a:xfrm>
            <a:off x="5543951" y="4914474"/>
            <a:ext cx="1492716" cy="369332"/>
          </a:xfrm>
          <a:prstGeom prst="rect">
            <a:avLst/>
          </a:prstGeom>
          <a:solidFill>
            <a:schemeClr val="bg1"/>
          </a:solidFill>
        </p:spPr>
        <p:txBody>
          <a:bodyPr wrap="none" rtlCol="0">
            <a:spAutoFit/>
          </a:bodyPr>
          <a:lstStyle/>
          <a:p>
            <a:r>
              <a:rPr lang="en-US" i="1" dirty="0"/>
              <a:t>equivalent to</a:t>
            </a:r>
          </a:p>
        </p:txBody>
      </p:sp>
      <p:sp>
        <p:nvSpPr>
          <p:cNvPr id="7" name="Rectangle 6">
            <a:extLst>
              <a:ext uri="{FF2B5EF4-FFF2-40B4-BE49-F238E27FC236}">
                <a16:creationId xmlns:a16="http://schemas.microsoft.com/office/drawing/2014/main" id="{E5A97F75-D247-3175-7A47-064A3CFD844A}"/>
              </a:ext>
            </a:extLst>
          </p:cNvPr>
          <p:cNvSpPr/>
          <p:nvPr/>
        </p:nvSpPr>
        <p:spPr>
          <a:xfrm>
            <a:off x="1127460" y="854072"/>
            <a:ext cx="9829800" cy="861774"/>
          </a:xfrm>
          <a:prstGeom prst="rect">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solidFill>
                  <a:schemeClr val="tx1"/>
                </a:solidFill>
              </a:rPr>
              <a:t>Messages and models can be converted into RDF</a:t>
            </a:r>
          </a:p>
        </p:txBody>
      </p:sp>
    </p:spTree>
    <p:extLst>
      <p:ext uri="{BB962C8B-B14F-4D97-AF65-F5344CB8AC3E}">
        <p14:creationId xmlns:p14="http://schemas.microsoft.com/office/powerpoint/2010/main" val="383220080"/>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JIS PP Template w New Logo  -  Read-Only" id="{5C0BF32B-0236-47CF-B896-E85D3B4508FD}" vid="{FDB5C934-3DD7-49A0-86BA-66EA0CFE88CE}"/>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JIS PP Template w New Logo  -  Read-Only" id="{5C0BF32B-0236-47CF-B896-E85D3B4508FD}" vid="{D5C2340F-7D20-4D4B-A940-D0BBC177BEA0}"/>
    </a:ext>
  </a:extLst>
</a:theme>
</file>

<file path=ppt/theme/theme3.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JIS PP Template w New Logo  -  Read-Only" id="{5C0BF32B-0236-47CF-B896-E85D3B4508FD}" vid="{FDB5C934-3DD7-49A0-86BA-66EA0CFE88C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IJIS template</Template>
  <TotalTime>8</TotalTime>
  <Words>1847</Words>
  <Application>Microsoft Office PowerPoint</Application>
  <PresentationFormat>Widescreen</PresentationFormat>
  <Paragraphs>239</Paragraphs>
  <Slides>12</Slides>
  <Notes>11</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12</vt:i4>
      </vt:variant>
    </vt:vector>
  </HeadingPairs>
  <TitlesOfParts>
    <vt:vector size="18" baseType="lpstr">
      <vt:lpstr>Arial</vt:lpstr>
      <vt:lpstr>Calibri</vt:lpstr>
      <vt:lpstr>Courier New</vt:lpstr>
      <vt:lpstr>1_Office Theme</vt:lpstr>
      <vt:lpstr>2_Office Theme</vt:lpstr>
      <vt:lpstr>3_Office Theme</vt:lpstr>
      <vt:lpstr>What’s New In NIEM 6.0? </vt:lpstr>
      <vt:lpstr>Purpose Of NIEM</vt:lpstr>
      <vt:lpstr>NIEM 6.0:  Not Your Father's NIEM...</vt:lpstr>
      <vt:lpstr>NIEM XML == NIEM JSON</vt:lpstr>
      <vt:lpstr>Convertible Messages </vt:lpstr>
      <vt:lpstr>Technology-Neutral Model Format</vt:lpstr>
      <vt:lpstr>Common Model Format (CMF)</vt:lpstr>
      <vt:lpstr>CMF Supports Many Developer Technologies</vt:lpstr>
      <vt:lpstr>Ontologies and Knowledge Graphs</vt:lpstr>
      <vt:lpstr>Model + Message = Knowledge Graph</vt:lpstr>
      <vt:lpstr>New Technical Specifications </vt:lpstr>
      <vt:lpstr>Developer Tool Support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Sullivan, Stephen M CTR JS J6 (USA)</dc:creator>
  <cp:lastModifiedBy>Sullivan, Stephen M CTR JS J6 (USA)</cp:lastModifiedBy>
  <cp:revision>1</cp:revision>
  <dcterms:created xsi:type="dcterms:W3CDTF">2025-05-20T13:00:47Z</dcterms:created>
  <dcterms:modified xsi:type="dcterms:W3CDTF">2025-05-20T13:09:33Z</dcterms:modified>
</cp:coreProperties>
</file>

<file path=docProps/thumbnail.jpeg>
</file>